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6"/>
  </p:notesMasterIdLst>
  <p:handoutMasterIdLst>
    <p:handoutMasterId r:id="rId17"/>
  </p:handoutMasterIdLst>
  <p:sldIdLst>
    <p:sldId id="256" r:id="rId2"/>
    <p:sldId id="258" r:id="rId3"/>
    <p:sldId id="275" r:id="rId4"/>
    <p:sldId id="267" r:id="rId5"/>
    <p:sldId id="260" r:id="rId6"/>
    <p:sldId id="269" r:id="rId7"/>
    <p:sldId id="270" r:id="rId8"/>
    <p:sldId id="271" r:id="rId9"/>
    <p:sldId id="272" r:id="rId10"/>
    <p:sldId id="273" r:id="rId11"/>
    <p:sldId id="274" r:id="rId12"/>
    <p:sldId id="264"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859"/>
    <a:srgbClr val="728E3A"/>
    <a:srgbClr val="F68E23"/>
    <a:srgbClr val="B523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30" autoAdjust="0"/>
  </p:normalViewPr>
  <p:slideViewPr>
    <p:cSldViewPr>
      <p:cViewPr varScale="1">
        <p:scale>
          <a:sx n="98" d="100"/>
          <a:sy n="98" d="100"/>
        </p:scale>
        <p:origin x="-60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414" y="25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30" tIns="45716" rIns="91430" bIns="45716" rtlCol="0"/>
          <a:lstStyle>
            <a:lvl1pPr algn="l">
              <a:defRPr sz="1200"/>
            </a:lvl1pPr>
          </a:lstStyle>
          <a:p>
            <a:endParaRPr lang="fr-CA"/>
          </a:p>
        </p:txBody>
      </p:sp>
      <p:sp>
        <p:nvSpPr>
          <p:cNvPr id="3" name="Date Placeholder 2"/>
          <p:cNvSpPr>
            <a:spLocks noGrp="1"/>
          </p:cNvSpPr>
          <p:nvPr>
            <p:ph type="dt" sz="quarter" idx="1"/>
          </p:nvPr>
        </p:nvSpPr>
        <p:spPr>
          <a:xfrm>
            <a:off x="3884613" y="0"/>
            <a:ext cx="2971800" cy="458788"/>
          </a:xfrm>
          <a:prstGeom prst="rect">
            <a:avLst/>
          </a:prstGeom>
        </p:spPr>
        <p:txBody>
          <a:bodyPr vert="horz" lIns="91430" tIns="45716" rIns="91430" bIns="45716" rtlCol="0"/>
          <a:lstStyle>
            <a:lvl1pPr algn="r">
              <a:defRPr sz="1200"/>
            </a:lvl1pPr>
          </a:lstStyle>
          <a:p>
            <a:fld id="{35BEFF1B-BCE4-41AB-9682-69AD02DEF20D}" type="datetimeFigureOut">
              <a:rPr lang="fr-CA" smtClean="0"/>
              <a:t>22/5/2014</a:t>
            </a:fld>
            <a:endParaRPr lang="fr-CA"/>
          </a:p>
        </p:txBody>
      </p:sp>
      <p:sp>
        <p:nvSpPr>
          <p:cNvPr id="4" name="Footer Placeholder 3"/>
          <p:cNvSpPr>
            <a:spLocks noGrp="1"/>
          </p:cNvSpPr>
          <p:nvPr>
            <p:ph type="ftr" sz="quarter" idx="2"/>
          </p:nvPr>
        </p:nvSpPr>
        <p:spPr>
          <a:xfrm>
            <a:off x="0" y="8685215"/>
            <a:ext cx="2971800" cy="458787"/>
          </a:xfrm>
          <a:prstGeom prst="rect">
            <a:avLst/>
          </a:prstGeom>
        </p:spPr>
        <p:txBody>
          <a:bodyPr vert="horz" lIns="91430" tIns="45716" rIns="91430" bIns="45716" rtlCol="0" anchor="b"/>
          <a:lstStyle>
            <a:lvl1pPr algn="l">
              <a:defRPr sz="1200"/>
            </a:lvl1pPr>
          </a:lstStyle>
          <a:p>
            <a:endParaRPr lang="fr-CA"/>
          </a:p>
        </p:txBody>
      </p:sp>
      <p:sp>
        <p:nvSpPr>
          <p:cNvPr id="5" name="Slide Number Placeholder 4"/>
          <p:cNvSpPr>
            <a:spLocks noGrp="1"/>
          </p:cNvSpPr>
          <p:nvPr>
            <p:ph type="sldNum" sz="quarter" idx="3"/>
          </p:nvPr>
        </p:nvSpPr>
        <p:spPr>
          <a:xfrm>
            <a:off x="3884613" y="8685215"/>
            <a:ext cx="2971800" cy="458787"/>
          </a:xfrm>
          <a:prstGeom prst="rect">
            <a:avLst/>
          </a:prstGeom>
        </p:spPr>
        <p:txBody>
          <a:bodyPr vert="horz" lIns="91430" tIns="45716" rIns="91430" bIns="45716" rtlCol="0" anchor="b"/>
          <a:lstStyle>
            <a:lvl1pPr algn="r">
              <a:defRPr sz="1200"/>
            </a:lvl1pPr>
          </a:lstStyle>
          <a:p>
            <a:fld id="{DBC6A3CA-16E7-4B9C-BEEA-109B4034E519}" type="slidenum">
              <a:rPr lang="fr-CA" smtClean="0"/>
              <a:t>‹#›</a:t>
            </a:fld>
            <a:endParaRPr lang="fr-CA"/>
          </a:p>
        </p:txBody>
      </p:sp>
    </p:spTree>
    <p:extLst>
      <p:ext uri="{BB962C8B-B14F-4D97-AF65-F5344CB8AC3E}">
        <p14:creationId xmlns:p14="http://schemas.microsoft.com/office/powerpoint/2010/main" val="27234200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0" tIns="45716" rIns="91430" bIns="45716"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30" tIns="45716" rIns="91430" bIns="45716" rtlCol="0"/>
          <a:lstStyle>
            <a:lvl1pPr algn="r">
              <a:defRPr sz="1200"/>
            </a:lvl1pPr>
          </a:lstStyle>
          <a:p>
            <a:fld id="{2EEBA934-112A-4522-9893-8F80D809E941}" type="datetimeFigureOut">
              <a:rPr lang="en-US" smtClean="0"/>
              <a:t>22/5/2014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0" tIns="45716" rIns="91430" bIns="45716"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0" tIns="45716" rIns="91430" bIns="457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30" tIns="45716" rIns="91430" bIns="45716"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30" tIns="45716" rIns="91430" bIns="45716" rtlCol="0" anchor="b"/>
          <a:lstStyle>
            <a:lvl1pPr algn="r">
              <a:defRPr sz="1200"/>
            </a:lvl1pPr>
          </a:lstStyle>
          <a:p>
            <a:fld id="{818DA8E8-A921-4629-9284-5CB1AD34E9AF}" type="slidenum">
              <a:rPr lang="en-US" smtClean="0"/>
              <a:t>‹#›</a:t>
            </a:fld>
            <a:endParaRPr lang="en-US"/>
          </a:p>
        </p:txBody>
      </p:sp>
    </p:spTree>
    <p:extLst>
      <p:ext uri="{BB962C8B-B14F-4D97-AF65-F5344CB8AC3E}">
        <p14:creationId xmlns:p14="http://schemas.microsoft.com/office/powerpoint/2010/main" val="3721887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2</a:t>
            </a:fld>
            <a:endParaRPr lang="en-US"/>
          </a:p>
        </p:txBody>
      </p:sp>
    </p:spTree>
    <p:extLst>
      <p:ext uri="{BB962C8B-B14F-4D97-AF65-F5344CB8AC3E}">
        <p14:creationId xmlns:p14="http://schemas.microsoft.com/office/powerpoint/2010/main" val="21860848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11</a:t>
            </a:fld>
            <a:endParaRPr lang="en-US"/>
          </a:p>
        </p:txBody>
      </p:sp>
    </p:spTree>
    <p:extLst>
      <p:ext uri="{BB962C8B-B14F-4D97-AF65-F5344CB8AC3E}">
        <p14:creationId xmlns:p14="http://schemas.microsoft.com/office/powerpoint/2010/main" val="3300767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12</a:t>
            </a:fld>
            <a:endParaRPr lang="en-US"/>
          </a:p>
        </p:txBody>
      </p:sp>
    </p:spTree>
    <p:extLst>
      <p:ext uri="{BB962C8B-B14F-4D97-AF65-F5344CB8AC3E}">
        <p14:creationId xmlns:p14="http://schemas.microsoft.com/office/powerpoint/2010/main" val="41247005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13</a:t>
            </a:fld>
            <a:endParaRPr lang="en-US"/>
          </a:p>
        </p:txBody>
      </p:sp>
    </p:spTree>
    <p:extLst>
      <p:ext uri="{BB962C8B-B14F-4D97-AF65-F5344CB8AC3E}">
        <p14:creationId xmlns:p14="http://schemas.microsoft.com/office/powerpoint/2010/main" val="4272501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3</a:t>
            </a:fld>
            <a:endParaRPr lang="en-US"/>
          </a:p>
        </p:txBody>
      </p:sp>
    </p:spTree>
    <p:extLst>
      <p:ext uri="{BB962C8B-B14F-4D97-AF65-F5344CB8AC3E}">
        <p14:creationId xmlns:p14="http://schemas.microsoft.com/office/powerpoint/2010/main" val="1105742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4</a:t>
            </a:fld>
            <a:endParaRPr lang="en-US"/>
          </a:p>
        </p:txBody>
      </p:sp>
    </p:spTree>
    <p:extLst>
      <p:ext uri="{BB962C8B-B14F-4D97-AF65-F5344CB8AC3E}">
        <p14:creationId xmlns:p14="http://schemas.microsoft.com/office/powerpoint/2010/main" val="31891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5</a:t>
            </a:fld>
            <a:endParaRPr lang="en-US"/>
          </a:p>
        </p:txBody>
      </p:sp>
    </p:spTree>
    <p:extLst>
      <p:ext uri="{BB962C8B-B14F-4D97-AF65-F5344CB8AC3E}">
        <p14:creationId xmlns:p14="http://schemas.microsoft.com/office/powerpoint/2010/main" val="4166422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6</a:t>
            </a:fld>
            <a:endParaRPr lang="en-US"/>
          </a:p>
        </p:txBody>
      </p:sp>
    </p:spTree>
    <p:extLst>
      <p:ext uri="{BB962C8B-B14F-4D97-AF65-F5344CB8AC3E}">
        <p14:creationId xmlns:p14="http://schemas.microsoft.com/office/powerpoint/2010/main" val="3916460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7</a:t>
            </a:fld>
            <a:endParaRPr lang="en-US"/>
          </a:p>
        </p:txBody>
      </p:sp>
    </p:spTree>
    <p:extLst>
      <p:ext uri="{BB962C8B-B14F-4D97-AF65-F5344CB8AC3E}">
        <p14:creationId xmlns:p14="http://schemas.microsoft.com/office/powerpoint/2010/main" val="2496110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8</a:t>
            </a:fld>
            <a:endParaRPr lang="en-US"/>
          </a:p>
        </p:txBody>
      </p:sp>
    </p:spTree>
    <p:extLst>
      <p:ext uri="{BB962C8B-B14F-4D97-AF65-F5344CB8AC3E}">
        <p14:creationId xmlns:p14="http://schemas.microsoft.com/office/powerpoint/2010/main" val="2839595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9</a:t>
            </a:fld>
            <a:endParaRPr lang="en-US"/>
          </a:p>
        </p:txBody>
      </p:sp>
    </p:spTree>
    <p:extLst>
      <p:ext uri="{BB962C8B-B14F-4D97-AF65-F5344CB8AC3E}">
        <p14:creationId xmlns:p14="http://schemas.microsoft.com/office/powerpoint/2010/main" val="1241091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10</a:t>
            </a:fld>
            <a:endParaRPr lang="en-US"/>
          </a:p>
        </p:txBody>
      </p:sp>
    </p:spTree>
    <p:extLst>
      <p:ext uri="{BB962C8B-B14F-4D97-AF65-F5344CB8AC3E}">
        <p14:creationId xmlns:p14="http://schemas.microsoft.com/office/powerpoint/2010/main" val="2150330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F9F7D1-0151-4F52-B62B-EA41D4C00A98}"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F9F7D1-0151-4F52-B62B-EA41D4C00A98}" type="datetimeFigureOut">
              <a:rPr lang="en-US" smtClean="0"/>
              <a:pPr/>
              <a:t>22/5/2014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F9F7D1-0151-4F52-B62B-EA41D4C00A98}" type="datetimeFigureOut">
              <a:rPr lang="en-US" smtClean="0"/>
              <a:pPr/>
              <a:t>22/5/2014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9F7D1-0151-4F52-B62B-EA41D4C00A98}" type="datetimeFigureOut">
              <a:rPr lang="en-US" smtClean="0"/>
              <a:pPr/>
              <a:t>22/5/2014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9F7D1-0151-4F52-B62B-EA41D4C00A98}"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9F7D1-0151-4F52-B62B-EA41D4C00A98}"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9F7D1-0151-4F52-B62B-EA41D4C00A98}" type="datetimeFigureOut">
              <a:rPr lang="en-US" smtClean="0"/>
              <a:pPr/>
              <a:t>22/5/2014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04965-1282-4023-A448-6E85758FC6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aidslaw.ca/"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858000" cy="68580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858000" y="0"/>
            <a:ext cx="228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352800" y="381000"/>
            <a:ext cx="990600" cy="838200"/>
          </a:xfrm>
          <a:prstGeom prst="ellipse">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381000"/>
            <a:ext cx="4038600" cy="838200"/>
          </a:xfrm>
          <a:custGeom>
            <a:avLst/>
            <a:gdLst>
              <a:gd name="connsiteX0" fmla="*/ 0 w 4038600"/>
              <a:gd name="connsiteY0" fmla="*/ 279406 h 1676400"/>
              <a:gd name="connsiteX1" fmla="*/ 81836 w 4038600"/>
              <a:gd name="connsiteY1" fmla="*/ 81836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81836 w 4038600"/>
              <a:gd name="connsiteY10" fmla="*/ 1594564 h 1676400"/>
              <a:gd name="connsiteX11" fmla="*/ 0 w 4038600"/>
              <a:gd name="connsiteY11" fmla="*/ 1396994 h 1676400"/>
              <a:gd name="connsiteX12" fmla="*/ 0 w 4038600"/>
              <a:gd name="connsiteY12" fmla="*/ 279406 h 1676400"/>
              <a:gd name="connsiteX0" fmla="*/ 52398 w 4090998"/>
              <a:gd name="connsiteY0" fmla="*/ 279406 h 1676400"/>
              <a:gd name="connsiteX1" fmla="*/ 52398 w 4090998"/>
              <a:gd name="connsiteY1" fmla="*/ 7620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52398 w 4090998"/>
              <a:gd name="connsiteY0" fmla="*/ 331805 h 1728799"/>
              <a:gd name="connsiteX1" fmla="*/ 52398 w 4090998"/>
              <a:gd name="connsiteY1" fmla="*/ 52399 h 1728799"/>
              <a:gd name="connsiteX2" fmla="*/ 331804 w 4090998"/>
              <a:gd name="connsiteY2" fmla="*/ 52399 h 1728799"/>
              <a:gd name="connsiteX3" fmla="*/ 3811592 w 4090998"/>
              <a:gd name="connsiteY3" fmla="*/ 52399 h 1728799"/>
              <a:gd name="connsiteX4" fmla="*/ 4009162 w 4090998"/>
              <a:gd name="connsiteY4" fmla="*/ 134235 h 1728799"/>
              <a:gd name="connsiteX5" fmla="*/ 4090998 w 4090998"/>
              <a:gd name="connsiteY5" fmla="*/ 331805 h 1728799"/>
              <a:gd name="connsiteX6" fmla="*/ 4090998 w 4090998"/>
              <a:gd name="connsiteY6" fmla="*/ 1449393 h 1728799"/>
              <a:gd name="connsiteX7" fmla="*/ 4009162 w 4090998"/>
              <a:gd name="connsiteY7" fmla="*/ 1646963 h 1728799"/>
              <a:gd name="connsiteX8" fmla="*/ 3811592 w 4090998"/>
              <a:gd name="connsiteY8" fmla="*/ 1728799 h 1728799"/>
              <a:gd name="connsiteX9" fmla="*/ 331804 w 4090998"/>
              <a:gd name="connsiteY9" fmla="*/ 1728799 h 1728799"/>
              <a:gd name="connsiteX10" fmla="*/ 134234 w 4090998"/>
              <a:gd name="connsiteY10" fmla="*/ 1646963 h 1728799"/>
              <a:gd name="connsiteX11" fmla="*/ 52398 w 4090998"/>
              <a:gd name="connsiteY11" fmla="*/ 1449393 h 1728799"/>
              <a:gd name="connsiteX12" fmla="*/ 52398 w 4090998"/>
              <a:gd name="connsiteY12" fmla="*/ 331805 h 1728799"/>
              <a:gd name="connsiteX0" fmla="*/ 52398 w 4090998"/>
              <a:gd name="connsiteY0" fmla="*/ 279406 h 1676400"/>
              <a:gd name="connsiteX1" fmla="*/ 52398 w 4090998"/>
              <a:gd name="connsiteY1" fmla="*/ 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52398 w 4090998"/>
              <a:gd name="connsiteY0" fmla="*/ 279406 h 1676400"/>
              <a:gd name="connsiteX1" fmla="*/ 52398 w 4090998"/>
              <a:gd name="connsiteY1" fmla="*/ 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81836 w 4038600"/>
              <a:gd name="connsiteY10" fmla="*/ 1594564 h 1676400"/>
              <a:gd name="connsiteX11" fmla="*/ 0 w 4038600"/>
              <a:gd name="connsiteY11" fmla="*/ 1396994 h 1676400"/>
              <a:gd name="connsiteX12" fmla="*/ 0 w 4038600"/>
              <a:gd name="connsiteY12" fmla="*/ 279406 h 1676400"/>
              <a:gd name="connsiteX0" fmla="*/ 0 w 4038600"/>
              <a:gd name="connsiteY0" fmla="*/ 279406 h 1728799"/>
              <a:gd name="connsiteX1" fmla="*/ 0 w 4038600"/>
              <a:gd name="connsiteY1" fmla="*/ 0 h 1728799"/>
              <a:gd name="connsiteX2" fmla="*/ 279406 w 4038600"/>
              <a:gd name="connsiteY2" fmla="*/ 0 h 1728799"/>
              <a:gd name="connsiteX3" fmla="*/ 3759194 w 4038600"/>
              <a:gd name="connsiteY3" fmla="*/ 0 h 1728799"/>
              <a:gd name="connsiteX4" fmla="*/ 3956764 w 4038600"/>
              <a:gd name="connsiteY4" fmla="*/ 81836 h 1728799"/>
              <a:gd name="connsiteX5" fmla="*/ 4038600 w 4038600"/>
              <a:gd name="connsiteY5" fmla="*/ 279406 h 1728799"/>
              <a:gd name="connsiteX6" fmla="*/ 4038600 w 4038600"/>
              <a:gd name="connsiteY6" fmla="*/ 1396994 h 1728799"/>
              <a:gd name="connsiteX7" fmla="*/ 3956764 w 4038600"/>
              <a:gd name="connsiteY7" fmla="*/ 1594564 h 1728799"/>
              <a:gd name="connsiteX8" fmla="*/ 3759194 w 4038600"/>
              <a:gd name="connsiteY8" fmla="*/ 1676400 h 1728799"/>
              <a:gd name="connsiteX9" fmla="*/ 279406 w 4038600"/>
              <a:gd name="connsiteY9" fmla="*/ 1676400 h 1728799"/>
              <a:gd name="connsiteX10" fmla="*/ 76200 w 4038600"/>
              <a:gd name="connsiteY10" fmla="*/ 1676400 h 1728799"/>
              <a:gd name="connsiteX11" fmla="*/ 0 w 4038600"/>
              <a:gd name="connsiteY11" fmla="*/ 1396994 h 1728799"/>
              <a:gd name="connsiteX12" fmla="*/ 0 w 4038600"/>
              <a:gd name="connsiteY12" fmla="*/ 279406 h 1728799"/>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76200 w 4038600"/>
              <a:gd name="connsiteY10" fmla="*/ 1676400 h 1676400"/>
              <a:gd name="connsiteX11" fmla="*/ 0 w 4038600"/>
              <a:gd name="connsiteY11" fmla="*/ 1396994 h 1676400"/>
              <a:gd name="connsiteX12" fmla="*/ 0 w 4038600"/>
              <a:gd name="connsiteY12" fmla="*/ 279406 h 1676400"/>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76200 w 4038600"/>
              <a:gd name="connsiteY10" fmla="*/ 1676400 h 1676400"/>
              <a:gd name="connsiteX11" fmla="*/ 0 w 4038600"/>
              <a:gd name="connsiteY11" fmla="*/ 1396994 h 1676400"/>
              <a:gd name="connsiteX12" fmla="*/ 0 w 4038600"/>
              <a:gd name="connsiteY12" fmla="*/ 279406 h 1676400"/>
              <a:gd name="connsiteX0" fmla="*/ 74624 w 4113224"/>
              <a:gd name="connsiteY0" fmla="*/ 279406 h 1676400"/>
              <a:gd name="connsiteX1" fmla="*/ 74624 w 4113224"/>
              <a:gd name="connsiteY1" fmla="*/ 0 h 1676400"/>
              <a:gd name="connsiteX2" fmla="*/ 354030 w 4113224"/>
              <a:gd name="connsiteY2" fmla="*/ 0 h 1676400"/>
              <a:gd name="connsiteX3" fmla="*/ 3833818 w 4113224"/>
              <a:gd name="connsiteY3" fmla="*/ 0 h 1676400"/>
              <a:gd name="connsiteX4" fmla="*/ 4031388 w 4113224"/>
              <a:gd name="connsiteY4" fmla="*/ 81836 h 1676400"/>
              <a:gd name="connsiteX5" fmla="*/ 4113224 w 4113224"/>
              <a:gd name="connsiteY5" fmla="*/ 279406 h 1676400"/>
              <a:gd name="connsiteX6" fmla="*/ 4113224 w 4113224"/>
              <a:gd name="connsiteY6" fmla="*/ 1396994 h 1676400"/>
              <a:gd name="connsiteX7" fmla="*/ 4031388 w 4113224"/>
              <a:gd name="connsiteY7" fmla="*/ 1594564 h 1676400"/>
              <a:gd name="connsiteX8" fmla="*/ 3833818 w 4113224"/>
              <a:gd name="connsiteY8" fmla="*/ 1676400 h 1676400"/>
              <a:gd name="connsiteX9" fmla="*/ 354030 w 4113224"/>
              <a:gd name="connsiteY9" fmla="*/ 1676400 h 1676400"/>
              <a:gd name="connsiteX10" fmla="*/ 74624 w 4113224"/>
              <a:gd name="connsiteY10" fmla="*/ 1676400 h 1676400"/>
              <a:gd name="connsiteX11" fmla="*/ 74624 w 4113224"/>
              <a:gd name="connsiteY11" fmla="*/ 1396994 h 1676400"/>
              <a:gd name="connsiteX12" fmla="*/ 74624 w 4113224"/>
              <a:gd name="connsiteY12" fmla="*/ 279406 h 1676400"/>
              <a:gd name="connsiteX0" fmla="*/ 0 w 4038600"/>
              <a:gd name="connsiteY0" fmla="*/ 279406 h 1681151"/>
              <a:gd name="connsiteX1" fmla="*/ 0 w 4038600"/>
              <a:gd name="connsiteY1" fmla="*/ 0 h 1681151"/>
              <a:gd name="connsiteX2" fmla="*/ 279406 w 4038600"/>
              <a:gd name="connsiteY2" fmla="*/ 0 h 1681151"/>
              <a:gd name="connsiteX3" fmla="*/ 3759194 w 4038600"/>
              <a:gd name="connsiteY3" fmla="*/ 0 h 1681151"/>
              <a:gd name="connsiteX4" fmla="*/ 3956764 w 4038600"/>
              <a:gd name="connsiteY4" fmla="*/ 81836 h 1681151"/>
              <a:gd name="connsiteX5" fmla="*/ 4038600 w 4038600"/>
              <a:gd name="connsiteY5" fmla="*/ 279406 h 1681151"/>
              <a:gd name="connsiteX6" fmla="*/ 4038600 w 4038600"/>
              <a:gd name="connsiteY6" fmla="*/ 1396994 h 1681151"/>
              <a:gd name="connsiteX7" fmla="*/ 3956764 w 4038600"/>
              <a:gd name="connsiteY7" fmla="*/ 1594564 h 1681151"/>
              <a:gd name="connsiteX8" fmla="*/ 3759194 w 4038600"/>
              <a:gd name="connsiteY8" fmla="*/ 1676400 h 1681151"/>
              <a:gd name="connsiteX9" fmla="*/ 279406 w 4038600"/>
              <a:gd name="connsiteY9" fmla="*/ 1676400 h 1681151"/>
              <a:gd name="connsiteX10" fmla="*/ 0 w 4038600"/>
              <a:gd name="connsiteY10" fmla="*/ 1676400 h 1681151"/>
              <a:gd name="connsiteX11" fmla="*/ 0 w 4038600"/>
              <a:gd name="connsiteY11" fmla="*/ 1396994 h 1681151"/>
              <a:gd name="connsiteX12" fmla="*/ 0 w 4038600"/>
              <a:gd name="connsiteY12" fmla="*/ 279406 h 168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38600" h="1681151">
                <a:moveTo>
                  <a:pt x="0" y="279406"/>
                </a:moveTo>
                <a:cubicBezTo>
                  <a:pt x="0" y="205303"/>
                  <a:pt x="4752" y="26999"/>
                  <a:pt x="0" y="0"/>
                </a:cubicBezTo>
                <a:cubicBezTo>
                  <a:pt x="1599" y="4751"/>
                  <a:pt x="205303" y="0"/>
                  <a:pt x="279406" y="0"/>
                </a:cubicBezTo>
                <a:lnTo>
                  <a:pt x="3759194" y="0"/>
                </a:lnTo>
                <a:cubicBezTo>
                  <a:pt x="3833297" y="0"/>
                  <a:pt x="3904365" y="29438"/>
                  <a:pt x="3956764" y="81836"/>
                </a:cubicBezTo>
                <a:cubicBezTo>
                  <a:pt x="4009163" y="134235"/>
                  <a:pt x="4038600" y="205303"/>
                  <a:pt x="4038600" y="279406"/>
                </a:cubicBezTo>
                <a:lnTo>
                  <a:pt x="4038600" y="1396994"/>
                </a:lnTo>
                <a:cubicBezTo>
                  <a:pt x="4038600" y="1471097"/>
                  <a:pt x="4009163" y="1542165"/>
                  <a:pt x="3956764" y="1594564"/>
                </a:cubicBezTo>
                <a:cubicBezTo>
                  <a:pt x="3904365" y="1646963"/>
                  <a:pt x="3833297" y="1676400"/>
                  <a:pt x="3759194" y="1676400"/>
                </a:cubicBezTo>
                <a:lnTo>
                  <a:pt x="279406" y="1676400"/>
                </a:lnTo>
                <a:lnTo>
                  <a:pt x="0" y="1676400"/>
                </a:lnTo>
                <a:cubicBezTo>
                  <a:pt x="7926" y="1681151"/>
                  <a:pt x="0" y="1471097"/>
                  <a:pt x="0" y="1396994"/>
                </a:cubicBezTo>
                <a:lnTo>
                  <a:pt x="0" y="279406"/>
                </a:lnTo>
                <a:close/>
              </a:path>
            </a:pathLst>
          </a:custGeom>
          <a:solidFill>
            <a:srgbClr val="575859"/>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b="1">
                <a:latin typeface="+mj-lt"/>
                <a:cs typeface="Arial" pitchFamily="34" charset="0"/>
              </a:rPr>
              <a:t>Vivre avec le VIH</a:t>
            </a:r>
            <a:endParaRPr lang="en-US" sz="4200" b="1" dirty="0">
              <a:latin typeface="+mj-lt"/>
              <a:cs typeface="Arial" pitchFamily="34" charset="0"/>
            </a:endParaRPr>
          </a:p>
        </p:txBody>
      </p:sp>
      <p:sp>
        <p:nvSpPr>
          <p:cNvPr id="15" name="TextBox 14"/>
          <p:cNvSpPr txBox="1"/>
          <p:nvPr/>
        </p:nvSpPr>
        <p:spPr>
          <a:xfrm>
            <a:off x="609600" y="1219200"/>
            <a:ext cx="4572000" cy="1323439"/>
          </a:xfrm>
          <a:prstGeom prst="rect">
            <a:avLst/>
          </a:prstGeom>
          <a:noFill/>
        </p:spPr>
        <p:txBody>
          <a:bodyPr wrap="square" rtlCol="0">
            <a:spAutoFit/>
          </a:bodyPr>
          <a:lstStyle/>
          <a:p>
            <a:r>
              <a:rPr lang="en-US" sz="8000" b="1">
                <a:solidFill>
                  <a:schemeClr val="bg1">
                    <a:lumMod val="75000"/>
                  </a:schemeClr>
                </a:solidFill>
              </a:rPr>
              <a:t>Connaître</a:t>
            </a:r>
            <a:endParaRPr lang="en-US" sz="8000" b="1" dirty="0" smtClean="0">
              <a:solidFill>
                <a:schemeClr val="bg1">
                  <a:lumMod val="75000"/>
                </a:schemeClr>
              </a:solidFill>
            </a:endParaRPr>
          </a:p>
        </p:txBody>
      </p:sp>
      <p:sp>
        <p:nvSpPr>
          <p:cNvPr id="16" name="TextBox 15"/>
          <p:cNvSpPr txBox="1"/>
          <p:nvPr/>
        </p:nvSpPr>
        <p:spPr>
          <a:xfrm>
            <a:off x="685800" y="2057400"/>
            <a:ext cx="2819400" cy="1323439"/>
          </a:xfrm>
          <a:prstGeom prst="rect">
            <a:avLst/>
          </a:prstGeom>
          <a:noFill/>
        </p:spPr>
        <p:txBody>
          <a:bodyPr wrap="square" rtlCol="0">
            <a:spAutoFit/>
          </a:bodyPr>
          <a:lstStyle/>
          <a:p>
            <a:r>
              <a:rPr lang="en-US" sz="8000" b="1">
                <a:solidFill>
                  <a:schemeClr val="bg1">
                    <a:lumMod val="75000"/>
                  </a:schemeClr>
                </a:solidFill>
              </a:rPr>
              <a:t>ses</a:t>
            </a:r>
            <a:endParaRPr lang="en-US" sz="8000" b="1" dirty="0" smtClean="0">
              <a:solidFill>
                <a:schemeClr val="bg1">
                  <a:lumMod val="75000"/>
                </a:schemeClr>
              </a:solidFill>
            </a:endParaRPr>
          </a:p>
        </p:txBody>
      </p:sp>
      <p:sp>
        <p:nvSpPr>
          <p:cNvPr id="17" name="TextBox 16"/>
          <p:cNvSpPr txBox="1"/>
          <p:nvPr/>
        </p:nvSpPr>
        <p:spPr>
          <a:xfrm>
            <a:off x="1371600" y="3083169"/>
            <a:ext cx="2819400" cy="1323439"/>
          </a:xfrm>
          <a:prstGeom prst="rect">
            <a:avLst/>
          </a:prstGeom>
          <a:noFill/>
        </p:spPr>
        <p:txBody>
          <a:bodyPr wrap="square" rtlCol="0">
            <a:spAutoFit/>
          </a:bodyPr>
          <a:lstStyle/>
          <a:p>
            <a:r>
              <a:rPr lang="en-US" sz="8000" b="1">
                <a:solidFill>
                  <a:schemeClr val="bg1"/>
                </a:solidFill>
              </a:rPr>
              <a:t>droits</a:t>
            </a:r>
            <a:endParaRPr lang="en-US" sz="8000" b="1" dirty="0" smtClean="0">
              <a:solidFill>
                <a:schemeClr val="bg1"/>
              </a:solidFill>
            </a:endParaRPr>
          </a:p>
        </p:txBody>
      </p:sp>
      <p:sp>
        <p:nvSpPr>
          <p:cNvPr id="18" name="TextBox 17"/>
          <p:cNvSpPr txBox="1"/>
          <p:nvPr/>
        </p:nvSpPr>
        <p:spPr>
          <a:xfrm>
            <a:off x="1219200" y="5257800"/>
            <a:ext cx="5257800" cy="1200329"/>
          </a:xfrm>
          <a:prstGeom prst="rect">
            <a:avLst/>
          </a:prstGeom>
          <a:noFill/>
        </p:spPr>
        <p:txBody>
          <a:bodyPr wrap="square" rtlCol="0">
            <a:spAutoFit/>
          </a:bodyPr>
          <a:lstStyle/>
          <a:p>
            <a:pPr algn="r"/>
            <a:r>
              <a:rPr lang="fr-CA" sz="3600" spc="600">
                <a:effectLst>
                  <a:outerShdw blurRad="38100" dist="38100" dir="2700000" algn="tl">
                    <a:srgbClr val="000000">
                      <a:alpha val="43137"/>
                    </a:srgbClr>
                  </a:outerShdw>
                </a:effectLst>
              </a:rPr>
              <a:t>L’accommodement</a:t>
            </a:r>
          </a:p>
          <a:p>
            <a:pPr algn="r"/>
            <a:r>
              <a:rPr lang="fr-CA" sz="3600" spc="600">
                <a:effectLst>
                  <a:outerShdw blurRad="38100" dist="38100" dir="2700000" algn="tl">
                    <a:srgbClr val="000000">
                      <a:alpha val="43137"/>
                    </a:srgbClr>
                  </a:outerShdw>
                </a:effectLst>
              </a:rPr>
              <a:t>en milieu de travail</a:t>
            </a:r>
            <a:endParaRPr lang="en-US" sz="3600" spc="600" dirty="0">
              <a:effectLst>
                <a:outerShdw blurRad="38100" dist="38100" dir="2700000" algn="tl">
                  <a:srgbClr val="000000">
                    <a:alpha val="43137"/>
                  </a:srgbClr>
                </a:outerShdw>
              </a:effectLst>
            </a:endParaRPr>
          </a:p>
        </p:txBody>
      </p:sp>
      <p:pic>
        <p:nvPicPr>
          <p:cNvPr id="24" name="Picture 23" descr="Black.jpg"/>
          <p:cNvPicPr>
            <a:picLocks noChangeAspect="1"/>
          </p:cNvPicPr>
          <p:nvPr/>
        </p:nvPicPr>
        <p:blipFill>
          <a:blip r:embed="rId2" cstate="print"/>
          <a:srcRect t="2041" r="2238"/>
          <a:stretch>
            <a:fillRect/>
          </a:stretch>
        </p:blipFill>
        <p:spPr>
          <a:xfrm>
            <a:off x="7239000" y="5334000"/>
            <a:ext cx="1524000" cy="1524000"/>
          </a:xfrm>
          <a:prstGeom prst="rect">
            <a:avLst/>
          </a:prstGeom>
        </p:spPr>
      </p:pic>
      <p:sp>
        <p:nvSpPr>
          <p:cNvPr id="25" name="TextBox 24"/>
          <p:cNvSpPr txBox="1"/>
          <p:nvPr/>
        </p:nvSpPr>
        <p:spPr>
          <a:xfrm>
            <a:off x="7162800" y="914400"/>
            <a:ext cx="1752600" cy="2246769"/>
          </a:xfrm>
          <a:prstGeom prst="rect">
            <a:avLst/>
          </a:prstGeom>
          <a:noFill/>
        </p:spPr>
        <p:txBody>
          <a:bodyPr wrap="square" rtlCol="0">
            <a:spAutoFit/>
          </a:bodyPr>
          <a:lstStyle/>
          <a:p>
            <a:r>
              <a:rPr lang="fr-CA" sz="1400">
                <a:solidFill>
                  <a:schemeClr val="bg1">
                    <a:lumMod val="50000"/>
                  </a:schemeClr>
                </a:solidFill>
              </a:rPr>
              <a:t>Les informations contenues dans </a:t>
            </a:r>
            <a:r>
              <a:rPr lang="fr-CA" sz="1400" smtClean="0">
                <a:solidFill>
                  <a:schemeClr val="bg1">
                    <a:lumMod val="50000"/>
                  </a:schemeClr>
                </a:solidFill>
              </a:rPr>
              <a:t>cette publication </a:t>
            </a:r>
            <a:r>
              <a:rPr lang="fr-CA" sz="1400">
                <a:solidFill>
                  <a:schemeClr val="bg1">
                    <a:lumMod val="50000"/>
                  </a:schemeClr>
                </a:solidFill>
              </a:rPr>
              <a:t>concernent le droit </a:t>
            </a:r>
            <a:r>
              <a:rPr lang="fr-CA" sz="1400" smtClean="0">
                <a:solidFill>
                  <a:schemeClr val="bg1">
                    <a:lumMod val="50000"/>
                  </a:schemeClr>
                </a:solidFill>
              </a:rPr>
              <a:t>mais ne constituent </a:t>
            </a:r>
            <a:r>
              <a:rPr lang="fr-CA" sz="1400">
                <a:solidFill>
                  <a:schemeClr val="bg1">
                    <a:lumMod val="50000"/>
                  </a:schemeClr>
                </a:solidFill>
              </a:rPr>
              <a:t>pas un </a:t>
            </a:r>
            <a:r>
              <a:rPr lang="fr-CA" sz="1400" smtClean="0">
                <a:solidFill>
                  <a:schemeClr val="bg1">
                    <a:lumMod val="50000"/>
                  </a:schemeClr>
                </a:solidFill>
              </a:rPr>
              <a:t>avis juridique. Pour </a:t>
            </a:r>
            <a:r>
              <a:rPr lang="fr-CA" sz="1400">
                <a:solidFill>
                  <a:schemeClr val="bg1">
                    <a:lumMod val="50000"/>
                  </a:schemeClr>
                </a:solidFill>
              </a:rPr>
              <a:t>obtenir un </a:t>
            </a:r>
            <a:r>
              <a:rPr lang="fr-CA" sz="1400" smtClean="0">
                <a:solidFill>
                  <a:schemeClr val="bg1">
                    <a:lumMod val="50000"/>
                  </a:schemeClr>
                </a:solidFill>
              </a:rPr>
              <a:t>avis juridique</a:t>
            </a:r>
            <a:r>
              <a:rPr lang="fr-CA" sz="1400">
                <a:solidFill>
                  <a:schemeClr val="bg1">
                    <a:lumMod val="50000"/>
                  </a:schemeClr>
                </a:solidFill>
              </a:rPr>
              <a:t>, veuillez</a:t>
            </a:r>
          </a:p>
          <a:p>
            <a:r>
              <a:rPr lang="fr-CA" sz="1400">
                <a:solidFill>
                  <a:schemeClr val="bg1">
                    <a:lumMod val="50000"/>
                  </a:schemeClr>
                </a:solidFill>
              </a:rPr>
              <a:t>consulter un avocat dans votre région.</a:t>
            </a:r>
            <a:endParaRPr lang="en-US" sz="1400" dirty="0">
              <a:solidFill>
                <a:schemeClr val="bg1">
                  <a:lumMod val="50000"/>
                </a:schemeClr>
              </a:solidFill>
            </a:endParaRPr>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30" name="Rounded Rectangle 29"/>
          <p:cNvSpPr/>
          <p:nvPr/>
        </p:nvSpPr>
        <p:spPr>
          <a:xfrm>
            <a:off x="16002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ounded Rectangle 30"/>
          <p:cNvSpPr/>
          <p:nvPr/>
        </p:nvSpPr>
        <p:spPr>
          <a:xfrm>
            <a:off x="2209800" y="4648200"/>
            <a:ext cx="457200" cy="4572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32" name="Rounded Rectangle 31"/>
          <p:cNvSpPr/>
          <p:nvPr/>
        </p:nvSpPr>
        <p:spPr>
          <a:xfrm>
            <a:off x="28194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p:nvSpPr>
        <p:spPr>
          <a:xfrm>
            <a:off x="34290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p:nvSpPr>
        <p:spPr>
          <a:xfrm>
            <a:off x="40386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p:nvSpPr>
        <p:spPr>
          <a:xfrm>
            <a:off x="46482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52578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p:nvSpPr>
        <p:spPr>
          <a:xfrm>
            <a:off x="58674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46964"/>
            <a:ext cx="7162800" cy="819835"/>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13946" y="121246"/>
            <a:ext cx="7086600" cy="1046440"/>
          </a:xfrm>
          <a:prstGeom prst="rect">
            <a:avLst/>
          </a:prstGeom>
          <a:noFill/>
        </p:spPr>
        <p:txBody>
          <a:bodyPr wrap="square" rtlCol="0">
            <a:spAutoFit/>
          </a:bodyPr>
          <a:lstStyle/>
          <a:p>
            <a:r>
              <a:rPr lang="en-US" sz="2200" b="1" smtClean="0">
                <a:solidFill>
                  <a:schemeClr val="bg1"/>
                </a:solidFill>
              </a:rPr>
              <a:t>7. </a:t>
            </a:r>
            <a:r>
              <a:rPr lang="fr-CA" sz="2000" b="1">
                <a:solidFill>
                  <a:schemeClr val="bg1"/>
                </a:solidFill>
              </a:rPr>
              <a:t>Dans </a:t>
            </a:r>
            <a:r>
              <a:rPr lang="fr-CA" sz="2000" b="1" smtClean="0">
                <a:solidFill>
                  <a:schemeClr val="bg1"/>
                </a:solidFill>
              </a:rPr>
              <a:t>quelles circonstances ma demande d’accommodement pourrait-elle causer des </a:t>
            </a:r>
            <a:r>
              <a:rPr lang="fr-CA" sz="2000" b="1">
                <a:solidFill>
                  <a:schemeClr val="bg1"/>
                </a:solidFill>
              </a:rPr>
              <a:t>« </a:t>
            </a:r>
            <a:r>
              <a:rPr lang="fr-CA" sz="2000" b="1" smtClean="0">
                <a:solidFill>
                  <a:schemeClr val="bg1"/>
                </a:solidFill>
              </a:rPr>
              <a:t>contraintes excessives </a:t>
            </a:r>
            <a:r>
              <a:rPr lang="fr-CA" sz="2000" b="1">
                <a:solidFill>
                  <a:schemeClr val="bg1"/>
                </a:solidFill>
              </a:rPr>
              <a:t>» à mon</a:t>
            </a:r>
          </a:p>
          <a:p>
            <a:r>
              <a:rPr lang="fr-CA" sz="2000" b="1">
                <a:solidFill>
                  <a:schemeClr val="bg1"/>
                </a:solidFill>
              </a:rPr>
              <a:t>employeur</a:t>
            </a:r>
            <a:r>
              <a:rPr lang="en-US" sz="2000" b="1" smtClean="0">
                <a:solidFill>
                  <a:schemeClr val="bg1"/>
                </a:solidFill>
              </a:rPr>
              <a:t>?</a:t>
            </a:r>
            <a:endParaRPr lang="en-US" sz="2000" b="1" dirty="0" smtClean="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289953"/>
            <a:ext cx="8534400" cy="5632311"/>
          </a:xfrm>
          <a:prstGeom prst="rect">
            <a:avLst/>
          </a:prstGeom>
        </p:spPr>
        <p:txBody>
          <a:bodyPr wrap="square">
            <a:spAutoFit/>
          </a:bodyPr>
          <a:lstStyle/>
          <a:p>
            <a:pPr marL="285750" indent="-285750">
              <a:buFont typeface="Arial" panose="020B0604020202020204" pitchFamily="34" charset="0"/>
              <a:buChar char="•"/>
            </a:pPr>
            <a:r>
              <a:rPr lang="fr-CA" sz="2000"/>
              <a:t>Votre employeur est tenu de répondre à </a:t>
            </a:r>
            <a:r>
              <a:rPr lang="fr-CA" sz="2000" smtClean="0"/>
              <a:t>toute demande </a:t>
            </a:r>
            <a:r>
              <a:rPr lang="fr-CA" sz="2000"/>
              <a:t>d’accommodement, à moins </a:t>
            </a:r>
            <a:r>
              <a:rPr lang="fr-CA" sz="2000" smtClean="0"/>
              <a:t>qu’elle occasionne </a:t>
            </a:r>
            <a:r>
              <a:rPr lang="fr-CA" sz="2000"/>
              <a:t>pour lui une « contrainte excessive </a:t>
            </a:r>
            <a:r>
              <a:rPr lang="fr-CA" sz="2000" smtClean="0"/>
              <a:t>».</a:t>
            </a:r>
            <a:endParaRPr lang="en-US" sz="2000" smtClean="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smtClean="0"/>
              <a:t>Chaque situation devrait être évaluée individuellement et d’après les critères du ressort pertinent</a:t>
            </a:r>
            <a:r>
              <a:rPr lang="en-US" sz="2000" smtClean="0"/>
              <a:t>. </a:t>
            </a:r>
            <a:r>
              <a:rPr lang="fr-CA" sz="2000" smtClean="0"/>
              <a:t>Les </a:t>
            </a:r>
            <a:r>
              <a:rPr lang="fr-CA" sz="2000"/>
              <a:t>critères pour </a:t>
            </a:r>
            <a:r>
              <a:rPr lang="fr-CA" sz="2000" smtClean="0"/>
              <a:t>évaluer la contrainte excessive varient entre </a:t>
            </a:r>
            <a:r>
              <a:rPr lang="fr-CA" sz="2000"/>
              <a:t>les lois fédérales et </a:t>
            </a:r>
            <a:r>
              <a:rPr lang="fr-CA" sz="2000" smtClean="0"/>
              <a:t>provinciales, et selon les </a:t>
            </a:r>
            <a:r>
              <a:rPr lang="fr-CA" sz="2000"/>
              <a:t>provinces et territoires</a:t>
            </a:r>
            <a:r>
              <a:rPr lang="en-US" sz="200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a:t>V</a:t>
            </a:r>
            <a:r>
              <a:rPr lang="fr-CA" sz="2000" smtClean="0"/>
              <a:t>oici </a:t>
            </a:r>
            <a:r>
              <a:rPr lang="fr-CA" sz="2000"/>
              <a:t>quelques </a:t>
            </a:r>
            <a:r>
              <a:rPr lang="fr-CA" sz="2000" smtClean="0"/>
              <a:t>facteurs qui </a:t>
            </a:r>
            <a:r>
              <a:rPr lang="fr-CA" sz="2000"/>
              <a:t>sont souvent </a:t>
            </a:r>
            <a:r>
              <a:rPr lang="fr-CA" sz="2000" smtClean="0"/>
              <a:t>examinés </a:t>
            </a:r>
            <a:r>
              <a:rPr lang="en-US" sz="2000" smtClean="0"/>
              <a:t>:</a:t>
            </a:r>
          </a:p>
          <a:p>
            <a:pPr marL="742950" lvl="1" indent="-285750">
              <a:buFont typeface="Arial" panose="020B0604020202020204" pitchFamily="34" charset="0"/>
              <a:buChar char="•"/>
            </a:pPr>
            <a:r>
              <a:rPr lang="fr-CA" sz="2000" smtClean="0"/>
              <a:t>coût </a:t>
            </a:r>
          </a:p>
          <a:p>
            <a:pPr marL="742950" lvl="1" indent="-285750">
              <a:buFont typeface="Arial" panose="020B0604020202020204" pitchFamily="34" charset="0"/>
              <a:buChar char="•"/>
            </a:pPr>
            <a:r>
              <a:rPr lang="fr-CA" sz="2000" smtClean="0"/>
              <a:t>nature et taille </a:t>
            </a:r>
            <a:r>
              <a:rPr lang="fr-CA" sz="2000"/>
              <a:t>de l’employeur</a:t>
            </a:r>
            <a:r>
              <a:rPr lang="en-US" sz="2000" smtClean="0"/>
              <a:t> </a:t>
            </a:r>
            <a:endParaRPr lang="en-US" sz="2000" dirty="0" smtClean="0"/>
          </a:p>
          <a:p>
            <a:pPr marL="742950" lvl="1" indent="-285750">
              <a:buFont typeface="Arial" panose="020B0604020202020204" pitchFamily="34" charset="0"/>
              <a:buChar char="•"/>
            </a:pPr>
            <a:r>
              <a:rPr lang="fr-CA" sz="2000" smtClean="0"/>
              <a:t>mesure </a:t>
            </a:r>
            <a:r>
              <a:rPr lang="fr-CA" sz="2000"/>
              <a:t>dans laquelle les </a:t>
            </a:r>
            <a:r>
              <a:rPr lang="fr-CA" sz="2000" smtClean="0"/>
              <a:t>accommodements interféreraient </a:t>
            </a:r>
            <a:r>
              <a:rPr lang="fr-CA" sz="2000"/>
              <a:t>avec l’exploitation des affaires </a:t>
            </a:r>
            <a:r>
              <a:rPr lang="fr-CA" sz="2000" smtClean="0"/>
              <a:t>de l’employeur</a:t>
            </a:r>
            <a:endParaRPr lang="en-US" sz="2000" smtClean="0"/>
          </a:p>
          <a:p>
            <a:pPr marL="742950" lvl="1" indent="-285750">
              <a:buFont typeface="Arial" panose="020B0604020202020204" pitchFamily="34" charset="0"/>
              <a:buChar char="•"/>
            </a:pPr>
            <a:r>
              <a:rPr lang="fr-CA" sz="2000" smtClean="0"/>
              <a:t>santé </a:t>
            </a:r>
            <a:r>
              <a:rPr lang="fr-CA" sz="2000"/>
              <a:t>et </a:t>
            </a:r>
            <a:r>
              <a:rPr lang="fr-CA" sz="2000" smtClean="0"/>
              <a:t>sécurité </a:t>
            </a:r>
            <a:r>
              <a:rPr lang="fr-CA" sz="2000"/>
              <a:t>de l’employé, de </a:t>
            </a:r>
            <a:r>
              <a:rPr lang="fr-CA" sz="2000" smtClean="0"/>
              <a:t>ses collègues </a:t>
            </a:r>
            <a:r>
              <a:rPr lang="fr-CA" sz="2000"/>
              <a:t>et du </a:t>
            </a:r>
            <a:r>
              <a:rPr lang="fr-CA" sz="2000" smtClean="0"/>
              <a:t>public</a:t>
            </a:r>
          </a:p>
          <a:p>
            <a:pPr marL="742950" lvl="1" indent="-285750">
              <a:buFont typeface="Arial" panose="020B0604020202020204" pitchFamily="34" charset="0"/>
              <a:buChar char="•"/>
            </a:pPr>
            <a:r>
              <a:rPr lang="fr-CA" sz="2000" smtClean="0"/>
              <a:t>impact </a:t>
            </a:r>
            <a:r>
              <a:rPr lang="fr-CA" sz="2000"/>
              <a:t>sur les autres employés </a:t>
            </a:r>
            <a:endParaRPr lang="fr-CA" sz="2000" smtClean="0"/>
          </a:p>
          <a:p>
            <a:pPr marL="742950" lvl="1" indent="-285750">
              <a:buFont typeface="Arial" panose="020B0604020202020204" pitchFamily="34" charset="0"/>
              <a:buChar char="•"/>
            </a:pPr>
            <a:r>
              <a:rPr lang="fr-CA" sz="2000"/>
              <a:t>toute dérogation à la convention </a:t>
            </a:r>
            <a:r>
              <a:rPr lang="fr-CA" sz="2000" smtClean="0"/>
              <a:t>collective.</a:t>
            </a:r>
            <a:r>
              <a:rPr lang="en-US" sz="2000" smtClean="0"/>
              <a:t> </a:t>
            </a:r>
            <a:endParaRPr lang="en-US" sz="2000" dirty="0" smtClean="0"/>
          </a:p>
          <a:p>
            <a:r>
              <a:rPr lang="en-US" sz="2000" dirty="0" smtClean="0"/>
              <a:t> </a:t>
            </a:r>
            <a:endParaRPr lang="en-US" sz="2000" dirty="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141697910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46964"/>
            <a:ext cx="7162800" cy="819835"/>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210234"/>
            <a:ext cx="6858000" cy="738664"/>
          </a:xfrm>
          <a:prstGeom prst="rect">
            <a:avLst/>
          </a:prstGeom>
          <a:noFill/>
        </p:spPr>
        <p:txBody>
          <a:bodyPr wrap="square" rtlCol="0">
            <a:spAutoFit/>
          </a:bodyPr>
          <a:lstStyle/>
          <a:p>
            <a:r>
              <a:rPr lang="en-US" sz="2200" b="1" smtClean="0">
                <a:solidFill>
                  <a:schemeClr val="bg1"/>
                </a:solidFill>
              </a:rPr>
              <a:t>8. </a:t>
            </a:r>
            <a:r>
              <a:rPr lang="fr-CA" sz="2000" b="1">
                <a:solidFill>
                  <a:schemeClr val="bg1"/>
                </a:solidFill>
              </a:rPr>
              <a:t>Que puis-je </a:t>
            </a:r>
            <a:r>
              <a:rPr lang="fr-CA" sz="2000" b="1" smtClean="0">
                <a:solidFill>
                  <a:schemeClr val="bg1"/>
                </a:solidFill>
              </a:rPr>
              <a:t>faire si </a:t>
            </a:r>
            <a:r>
              <a:rPr lang="fr-CA" sz="2000" b="1">
                <a:solidFill>
                  <a:schemeClr val="bg1"/>
                </a:solidFill>
              </a:rPr>
              <a:t>je </a:t>
            </a:r>
            <a:r>
              <a:rPr lang="fr-CA" sz="2000" b="1" smtClean="0">
                <a:solidFill>
                  <a:schemeClr val="bg1"/>
                </a:solidFill>
              </a:rPr>
              <a:t>considère qu’un </a:t>
            </a:r>
            <a:r>
              <a:rPr lang="fr-CA" sz="2000" b="1">
                <a:solidFill>
                  <a:schemeClr val="bg1"/>
                </a:solidFill>
              </a:rPr>
              <a:t>refus </a:t>
            </a:r>
            <a:r>
              <a:rPr lang="fr-CA" sz="2000" b="1" smtClean="0">
                <a:solidFill>
                  <a:schemeClr val="bg1"/>
                </a:solidFill>
              </a:rPr>
              <a:t>de m’accorder un accommodement constitue un traitement </a:t>
            </a:r>
            <a:r>
              <a:rPr lang="fr-CA" sz="2000" b="1">
                <a:solidFill>
                  <a:schemeClr val="bg1"/>
                </a:solidFill>
              </a:rPr>
              <a:t>injuste</a:t>
            </a:r>
            <a:r>
              <a:rPr lang="en-US" sz="2000" b="1" smtClean="0">
                <a:solidFill>
                  <a:schemeClr val="bg1"/>
                </a:solidFill>
              </a:rPr>
              <a:t>?</a:t>
            </a:r>
            <a:endParaRPr lang="en-US" sz="2000" b="1" dirty="0" smtClean="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289953"/>
            <a:ext cx="8534400" cy="4339650"/>
          </a:xfrm>
          <a:prstGeom prst="rect">
            <a:avLst/>
          </a:prstGeom>
        </p:spPr>
        <p:txBody>
          <a:bodyPr wrap="square">
            <a:spAutoFit/>
          </a:bodyPr>
          <a:lstStyle/>
          <a:p>
            <a:pPr marL="285750" indent="-285750">
              <a:buFont typeface="Arial" panose="020B0604020202020204" pitchFamily="34" charset="0"/>
              <a:buChar char="•"/>
            </a:pPr>
            <a:r>
              <a:rPr lang="fr-CA" sz="2000" smtClean="0"/>
              <a:t>Vous pouvez déposer </a:t>
            </a:r>
            <a:r>
              <a:rPr lang="fr-CA" sz="2000"/>
              <a:t>une plainte en vertu de la </a:t>
            </a:r>
            <a:r>
              <a:rPr lang="fr-CA" sz="2000" smtClean="0"/>
              <a:t>loi sur </a:t>
            </a:r>
            <a:r>
              <a:rPr lang="fr-CA" sz="2000"/>
              <a:t>les droits de la personne </a:t>
            </a:r>
            <a:r>
              <a:rPr lang="fr-CA" sz="2000" smtClean="0"/>
              <a:t>applicable, au palier </a:t>
            </a:r>
            <a:r>
              <a:rPr lang="fr-CA" sz="2000"/>
              <a:t>fédéral ou </a:t>
            </a:r>
            <a:r>
              <a:rPr lang="fr-CA" sz="2000" smtClean="0"/>
              <a:t>provincial/territorial.</a:t>
            </a:r>
          </a:p>
          <a:p>
            <a:endParaRPr lang="en-US" sz="2000" smtClean="0"/>
          </a:p>
          <a:p>
            <a:pPr marL="285750" indent="-285750">
              <a:buFont typeface="Arial" panose="020B0604020202020204" pitchFamily="34" charset="0"/>
              <a:buChar char="•"/>
            </a:pPr>
            <a:r>
              <a:rPr lang="fr-CA" sz="2000" smtClean="0"/>
              <a:t>Vous pouvez intenter </a:t>
            </a:r>
            <a:r>
              <a:rPr lang="fr-CA" sz="2000"/>
              <a:t>une action </a:t>
            </a:r>
            <a:r>
              <a:rPr lang="fr-CA" sz="2000" smtClean="0"/>
              <a:t>en justice </a:t>
            </a:r>
            <a:r>
              <a:rPr lang="fr-CA" sz="2000"/>
              <a:t>alléguant une violation de votre </a:t>
            </a:r>
            <a:r>
              <a:rPr lang="fr-CA" sz="2000" smtClean="0"/>
              <a:t>droit constitutionnel </a:t>
            </a:r>
            <a:r>
              <a:rPr lang="fr-CA" sz="2000"/>
              <a:t>à l’égalité en vertu de la </a:t>
            </a:r>
            <a:r>
              <a:rPr lang="fr-CA" sz="2000" smtClean="0"/>
              <a:t>Charte canadienne </a:t>
            </a:r>
            <a:r>
              <a:rPr lang="fr-CA" sz="2000"/>
              <a:t>des droits et libertés</a:t>
            </a:r>
            <a:r>
              <a:rPr lang="en-US" sz="2000" smtClean="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fr-CA" sz="2000"/>
              <a:t>Pour les employés syndiqués, le syndicat </a:t>
            </a:r>
            <a:r>
              <a:rPr lang="fr-CA" sz="2000" smtClean="0"/>
              <a:t>peut déposer </a:t>
            </a:r>
            <a:r>
              <a:rPr lang="fr-CA" sz="2000"/>
              <a:t>un grief au nom de </a:t>
            </a:r>
            <a:r>
              <a:rPr lang="fr-CA" sz="2000" smtClean="0"/>
              <a:t>l’employé en </a:t>
            </a:r>
            <a:r>
              <a:rPr lang="fr-CA" sz="2000"/>
              <a:t>alléguant une violation de la </a:t>
            </a:r>
            <a:r>
              <a:rPr lang="fr-CA" sz="2000" smtClean="0"/>
              <a:t>convention collective</a:t>
            </a:r>
            <a:r>
              <a:rPr lang="en-US" sz="200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smtClean="0"/>
          </a:p>
          <a:p>
            <a:pPr algn="ctr"/>
            <a:r>
              <a:rPr lang="fr-CA" smtClean="0"/>
              <a:t>Pour </a:t>
            </a:r>
            <a:r>
              <a:rPr lang="fr-CA"/>
              <a:t>plus d’information, voir </a:t>
            </a:r>
            <a:r>
              <a:rPr lang="fr-CA" b="1" i="1" smtClean="0"/>
              <a:t>Recours en cas </a:t>
            </a:r>
            <a:r>
              <a:rPr lang="fr-CA" b="1" i="1"/>
              <a:t>de discrimination et de violation de </a:t>
            </a:r>
            <a:r>
              <a:rPr lang="fr-CA" b="1" i="1" smtClean="0"/>
              <a:t>la confidentialité </a:t>
            </a:r>
            <a:r>
              <a:rPr lang="fr-CA" b="1" i="1"/>
              <a:t>en milieu de </a:t>
            </a:r>
            <a:r>
              <a:rPr lang="fr-CA" b="1" i="1" smtClean="0"/>
              <a:t>travail</a:t>
            </a:r>
            <a:r>
              <a:rPr lang="fr-CA" smtClean="0"/>
              <a:t>, </a:t>
            </a:r>
            <a:r>
              <a:rPr lang="fr-CA"/>
              <a:t>dans </a:t>
            </a:r>
            <a:r>
              <a:rPr lang="fr-CA" smtClean="0"/>
              <a:t>la présente </a:t>
            </a:r>
            <a:r>
              <a:rPr lang="fr-CA"/>
              <a:t>série.</a:t>
            </a:r>
            <a:r>
              <a:rPr lang="en-US" smtClean="0"/>
              <a:t> </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316095761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524000"/>
            <a:ext cx="7772400" cy="4708981"/>
          </a:xfrm>
          <a:prstGeom prst="rect">
            <a:avLst/>
          </a:prstGeom>
          <a:noFill/>
        </p:spPr>
        <p:txBody>
          <a:bodyPr wrap="square" rtlCol="0">
            <a:spAutoFit/>
          </a:bodyPr>
          <a:lstStyle/>
          <a:p>
            <a:pPr marL="342900" indent="-342900">
              <a:buAutoNum type="arabicPeriod"/>
            </a:pPr>
            <a:r>
              <a:rPr lang="en-US" sz="2000" smtClean="0"/>
              <a:t>J’ai </a:t>
            </a:r>
            <a:r>
              <a:rPr lang="en-US" sz="2000"/>
              <a:t>récemment reçu un diagnostic de VIH et les </a:t>
            </a:r>
            <a:r>
              <a:rPr lang="en-US" sz="2000" smtClean="0"/>
              <a:t>médicaments ont </a:t>
            </a:r>
            <a:r>
              <a:rPr lang="en-US" sz="2000"/>
              <a:t>plusieurs effets secondaires. Je ne veux pas arrêter de travailler </a:t>
            </a:r>
            <a:r>
              <a:rPr lang="en-US" sz="2000" smtClean="0"/>
              <a:t>— j’aime mon travail et j’ai besoin de rester aussi actif et impliqué que possible. Toutefois, je trouve difficile d’arriver au travail à l’heure, le matin, et de rester concentré pendant de longues périodes. </a:t>
            </a:r>
            <a:br>
              <a:rPr lang="en-US" sz="2000" smtClean="0"/>
            </a:br>
            <a:r>
              <a:rPr lang="en-US" sz="2000" smtClean="0"/>
              <a:t>Que puis-je faire?</a:t>
            </a:r>
            <a:endParaRPr lang="en-US" sz="2000" dirty="0" smtClean="0"/>
          </a:p>
          <a:p>
            <a:pPr marL="342900" indent="-342900">
              <a:buAutoNum type="arabicPeriod"/>
            </a:pPr>
            <a:endParaRPr lang="en-US" sz="2000" dirty="0"/>
          </a:p>
          <a:p>
            <a:pPr marL="342900" indent="-342900">
              <a:buAutoNum type="arabicPeriod"/>
            </a:pPr>
            <a:endParaRPr lang="en-US" sz="2000" dirty="0" smtClean="0"/>
          </a:p>
          <a:p>
            <a:pPr marL="342900" indent="-342900">
              <a:buAutoNum type="arabicPeriod"/>
            </a:pPr>
            <a:r>
              <a:rPr lang="en-US" sz="2000" smtClean="0"/>
              <a:t>J’ai demandé à mon employeur d’installer une rampe, à l’entrée arrière de l’édifice, car j’ai de la difficulté à monter et à descendre l’escalier à pic. Mon employeur veut savoir pourquoi je ne peux plus prendre l’escalier, et dit que c’est déraisonnable de m’attendre à un </a:t>
            </a:r>
            <a:r>
              <a:rPr lang="fr-CA" sz="2000" smtClean="0"/>
              <a:t>« traitement spécial ». Je ne veux pas dévoiler les détails de mon état de santé, car l’atelier est petit et je crains que tout le monde le sache en un rien de temps. Que devrais-je dire à mon employeur?</a:t>
            </a:r>
            <a:endParaRPr lang="en-US" sz="2000" dirty="0" smtClean="0"/>
          </a:p>
        </p:txBody>
      </p:sp>
      <p:sp>
        <p:nvSpPr>
          <p:cNvPr id="11" name="Rounded Rectangle 10"/>
          <p:cNvSpPr/>
          <p:nvPr/>
        </p:nvSpPr>
        <p:spPr>
          <a:xfrm>
            <a:off x="1219200" y="152400"/>
            <a:ext cx="6477000" cy="9906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13" name="TextBox 12"/>
          <p:cNvSpPr txBox="1"/>
          <p:nvPr/>
        </p:nvSpPr>
        <p:spPr>
          <a:xfrm>
            <a:off x="1447800" y="304800"/>
            <a:ext cx="6096000" cy="615553"/>
          </a:xfrm>
          <a:prstGeom prst="rect">
            <a:avLst/>
          </a:prstGeom>
          <a:noFill/>
        </p:spPr>
        <p:txBody>
          <a:bodyPr wrap="square" rtlCol="0">
            <a:spAutoFit/>
          </a:bodyPr>
          <a:lstStyle/>
          <a:p>
            <a:pPr algn="ctr"/>
            <a:r>
              <a:rPr lang="en-US" sz="3400" b="1" smtClean="0">
                <a:solidFill>
                  <a:schemeClr val="bg1"/>
                </a:solidFill>
              </a:rPr>
              <a:t>Scénarios</a:t>
            </a:r>
            <a:endParaRPr lang="en-US" sz="3400"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4038600" y="1747778"/>
            <a:ext cx="4343400" cy="3170099"/>
          </a:xfrm>
          <a:prstGeom prst="rect">
            <a:avLst/>
          </a:prstGeom>
          <a:noFill/>
        </p:spPr>
        <p:txBody>
          <a:bodyPr wrap="square" rtlCol="0">
            <a:spAutoFit/>
          </a:bodyPr>
          <a:lstStyle/>
          <a:p>
            <a:r>
              <a:rPr lang="fr-CA" sz="2000"/>
              <a:t>En vertu des lois canadiennes sur les droits </a:t>
            </a:r>
            <a:r>
              <a:rPr lang="fr-CA" sz="2000" smtClean="0"/>
              <a:t>de la </a:t>
            </a:r>
            <a:r>
              <a:rPr lang="fr-CA" sz="2000"/>
              <a:t>personne, toute personne capable </a:t>
            </a:r>
            <a:r>
              <a:rPr lang="fr-CA" sz="2000" smtClean="0"/>
              <a:t>d’accomplir les </a:t>
            </a:r>
            <a:r>
              <a:rPr lang="fr-CA" sz="2000"/>
              <a:t>fonctions essentielles ou de remplir les exigences</a:t>
            </a:r>
          </a:p>
          <a:p>
            <a:r>
              <a:rPr lang="fr-CA" sz="2000"/>
              <a:t>d’un poste ou d’un service a droit à un</a:t>
            </a:r>
          </a:p>
          <a:p>
            <a:r>
              <a:rPr lang="fr-CA" sz="2000"/>
              <a:t>traitement équitable. Vivre avec le VIH ne </a:t>
            </a:r>
            <a:r>
              <a:rPr lang="fr-CA" sz="2000" smtClean="0"/>
              <a:t>devrait pas </a:t>
            </a:r>
            <a:r>
              <a:rPr lang="fr-CA" sz="2000"/>
              <a:t>créer d’obstacle à la vaste majorité des </a:t>
            </a:r>
            <a:r>
              <a:rPr lang="fr-CA" sz="2000" smtClean="0"/>
              <a:t>emplois, mais </a:t>
            </a:r>
            <a:r>
              <a:rPr lang="fr-CA" sz="2000"/>
              <a:t>on observe parfois des cas de </a:t>
            </a:r>
            <a:r>
              <a:rPr lang="fr-CA" sz="2000" smtClean="0"/>
              <a:t>désinformation, des </a:t>
            </a:r>
            <a:r>
              <a:rPr lang="fr-CA" sz="2000"/>
              <a:t>stéréotypes et des préjugés</a:t>
            </a:r>
            <a:r>
              <a:rPr lang="en-US" sz="2000" smtClean="0"/>
              <a:t>.</a:t>
            </a:r>
            <a:endParaRPr lang="en-US" sz="2000" dirty="0" smtClean="0"/>
          </a:p>
        </p:txBody>
      </p:sp>
      <p:sp>
        <p:nvSpPr>
          <p:cNvPr id="11" name="Rounded Rectangle 10"/>
          <p:cNvSpPr/>
          <p:nvPr/>
        </p:nvSpPr>
        <p:spPr>
          <a:xfrm>
            <a:off x="1219200" y="152400"/>
            <a:ext cx="6477000" cy="9906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13" name="TextBox 12"/>
          <p:cNvSpPr txBox="1"/>
          <p:nvPr/>
        </p:nvSpPr>
        <p:spPr>
          <a:xfrm>
            <a:off x="1447800" y="304800"/>
            <a:ext cx="6096000" cy="615553"/>
          </a:xfrm>
          <a:prstGeom prst="rect">
            <a:avLst/>
          </a:prstGeom>
          <a:noFill/>
        </p:spPr>
        <p:txBody>
          <a:bodyPr wrap="square" rtlCol="0">
            <a:spAutoFit/>
          </a:bodyPr>
          <a:lstStyle/>
          <a:p>
            <a:pPr algn="ctr"/>
            <a:r>
              <a:rPr lang="en-US" sz="3400" b="1" smtClean="0">
                <a:solidFill>
                  <a:schemeClr val="bg1"/>
                </a:solidFill>
              </a:rPr>
              <a:t>Conclusion</a:t>
            </a:r>
            <a:endParaRPr lang="en-US" sz="3400" b="1" dirty="0">
              <a:solidFill>
                <a:schemeClr val="bg1"/>
              </a:solidFill>
            </a:endParaRPr>
          </a:p>
        </p:txBody>
      </p:sp>
      <p:sp>
        <p:nvSpPr>
          <p:cNvPr id="9" name="Oval 8"/>
          <p:cNvSpPr/>
          <p:nvPr/>
        </p:nvSpPr>
        <p:spPr>
          <a:xfrm>
            <a:off x="228600" y="3048000"/>
            <a:ext cx="3276600" cy="3124200"/>
          </a:xfrm>
          <a:prstGeom prst="ellipse">
            <a:avLst/>
          </a:prstGeom>
          <a:solidFill>
            <a:srgbClr val="F68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81000" y="3200400"/>
            <a:ext cx="2514600" cy="2362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85800" y="3505200"/>
            <a:ext cx="2819400" cy="2031325"/>
          </a:xfrm>
          <a:prstGeom prst="rect">
            <a:avLst/>
          </a:prstGeom>
          <a:noFill/>
        </p:spPr>
        <p:txBody>
          <a:bodyPr wrap="square" rtlCol="0">
            <a:spAutoFit/>
          </a:bodyPr>
          <a:lstStyle/>
          <a:p>
            <a:r>
              <a:rPr lang="fr-CA"/>
              <a:t>L’accommodement variera toujours en </a:t>
            </a:r>
            <a:r>
              <a:rPr lang="fr-CA" smtClean="0"/>
              <a:t>fonction des </a:t>
            </a:r>
            <a:r>
              <a:rPr lang="fr-CA"/>
              <a:t>besoins particuliers </a:t>
            </a:r>
            <a:r>
              <a:rPr lang="fr-CA" smtClean="0"/>
              <a:t>de chaque </a:t>
            </a:r>
            <a:r>
              <a:rPr lang="fr-CA"/>
              <a:t>individu, </a:t>
            </a:r>
            <a:r>
              <a:rPr lang="fr-CA" smtClean="0"/>
              <a:t>qui doivent </a:t>
            </a:r>
            <a:r>
              <a:rPr lang="fr-CA"/>
              <a:t>être pris en considération, évalués et</a:t>
            </a:r>
          </a:p>
          <a:p>
            <a:r>
              <a:rPr lang="fr-CA"/>
              <a:t>accommodés au cas par cas</a:t>
            </a:r>
            <a:r>
              <a:rPr lang="en-US"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858000" cy="68580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858000" y="0"/>
            <a:ext cx="228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Black.jpg"/>
          <p:cNvPicPr>
            <a:picLocks noChangeAspect="1"/>
          </p:cNvPicPr>
          <p:nvPr/>
        </p:nvPicPr>
        <p:blipFill>
          <a:blip r:embed="rId2" cstate="print"/>
          <a:srcRect t="2041" r="2238"/>
          <a:stretch>
            <a:fillRect/>
          </a:stretch>
        </p:blipFill>
        <p:spPr>
          <a:xfrm>
            <a:off x="7239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2" name="TextBox 21"/>
          <p:cNvSpPr txBox="1"/>
          <p:nvPr/>
        </p:nvSpPr>
        <p:spPr>
          <a:xfrm>
            <a:off x="1295400" y="609600"/>
            <a:ext cx="4648200" cy="923330"/>
          </a:xfrm>
          <a:prstGeom prst="rect">
            <a:avLst/>
          </a:prstGeom>
          <a:noFill/>
        </p:spPr>
        <p:txBody>
          <a:bodyPr wrap="square" rtlCol="0">
            <a:spAutoFit/>
          </a:bodyPr>
          <a:lstStyle/>
          <a:p>
            <a:pPr algn="ctr"/>
            <a:r>
              <a:rPr lang="en-US" sz="5400" b="1" smtClean="0">
                <a:solidFill>
                  <a:schemeClr val="bg1">
                    <a:lumMod val="75000"/>
                  </a:schemeClr>
                </a:solidFill>
              </a:rPr>
              <a:t>Merci!</a:t>
            </a:r>
            <a:endParaRPr lang="en-US" sz="5400" b="1" dirty="0">
              <a:solidFill>
                <a:schemeClr val="bg1">
                  <a:lumMod val="75000"/>
                </a:schemeClr>
              </a:solidFill>
            </a:endParaRPr>
          </a:p>
        </p:txBody>
      </p:sp>
      <p:sp>
        <p:nvSpPr>
          <p:cNvPr id="23" name="TextBox 22"/>
          <p:cNvSpPr txBox="1"/>
          <p:nvPr/>
        </p:nvSpPr>
        <p:spPr>
          <a:xfrm>
            <a:off x="685800" y="2311400"/>
            <a:ext cx="5486400" cy="3046988"/>
          </a:xfrm>
          <a:prstGeom prst="rect">
            <a:avLst/>
          </a:prstGeom>
          <a:noFill/>
        </p:spPr>
        <p:txBody>
          <a:bodyPr wrap="square" rtlCol="0">
            <a:spAutoFit/>
          </a:bodyPr>
          <a:lstStyle/>
          <a:p>
            <a:endParaRPr lang="en-US" sz="2400" b="1" dirty="0" smtClean="0">
              <a:solidFill>
                <a:schemeClr val="bg1"/>
              </a:solidFill>
            </a:endParaRPr>
          </a:p>
          <a:p>
            <a:endParaRPr lang="en-US" sz="2400" b="1" dirty="0">
              <a:solidFill>
                <a:schemeClr val="bg1"/>
              </a:solidFill>
            </a:endParaRPr>
          </a:p>
          <a:p>
            <a:endParaRPr lang="en-US" sz="2400" b="1" dirty="0" smtClean="0">
              <a:solidFill>
                <a:schemeClr val="bg1"/>
              </a:solidFill>
            </a:endParaRPr>
          </a:p>
          <a:p>
            <a:endParaRPr lang="en-US" sz="2400" b="1" dirty="0">
              <a:solidFill>
                <a:schemeClr val="bg1"/>
              </a:solidFill>
            </a:endParaRPr>
          </a:p>
          <a:p>
            <a:r>
              <a:rPr lang="en-US" sz="2400" b="1">
                <a:solidFill>
                  <a:schemeClr val="bg1"/>
                </a:solidFill>
              </a:rPr>
              <a:t>Réseau juridique canadien VIH/sida</a:t>
            </a:r>
          </a:p>
          <a:p>
            <a:r>
              <a:rPr lang="en-US" sz="2400" b="1">
                <a:solidFill>
                  <a:schemeClr val="bg1"/>
                </a:solidFill>
              </a:rPr>
              <a:t>www.aidslaw.ca</a:t>
            </a:r>
          </a:p>
          <a:p>
            <a:r>
              <a:rPr lang="en-US" sz="2400" b="1">
                <a:solidFill>
                  <a:schemeClr val="bg1"/>
                </a:solidFill>
              </a:rPr>
              <a:t>Tél. : +1 416 595-1666 </a:t>
            </a:r>
          </a:p>
          <a:p>
            <a:r>
              <a:rPr lang="en-US" sz="2400" b="1">
                <a:solidFill>
                  <a:schemeClr val="bg1"/>
                </a:solidFill>
              </a:rPr>
              <a:t>Courriel : info@aidslaw.ca</a:t>
            </a:r>
            <a:endParaRPr lang="en-US" sz="2400"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0" y="0"/>
            <a:ext cx="1524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9906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7620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219200"/>
            <a:ext cx="6324600" cy="5570756"/>
          </a:xfrm>
          <a:prstGeom prst="rect">
            <a:avLst/>
          </a:prstGeom>
          <a:noFill/>
        </p:spPr>
        <p:txBody>
          <a:bodyPr wrap="square" rtlCol="0">
            <a:spAutoFit/>
          </a:bodyPr>
          <a:lstStyle/>
          <a:p>
            <a:r>
              <a:rPr lang="en-US" sz="2000"/>
              <a:t>Cette présentation est complémentaire au feuillet </a:t>
            </a:r>
            <a:r>
              <a:rPr lang="en-US" sz="2000" b="1" i="1"/>
              <a:t>Vivre avec le VIH – Connaître ses droits </a:t>
            </a:r>
            <a:r>
              <a:rPr lang="en-US" sz="2000" b="1" i="1" smtClean="0"/>
              <a:t>#2 : L’accommodement en milieu de travail</a:t>
            </a:r>
            <a:r>
              <a:rPr lang="en-US" sz="2000" b="1" smtClean="0"/>
              <a:t>.    </a:t>
            </a:r>
            <a:endParaRPr lang="en-US" sz="2000" b="1"/>
          </a:p>
          <a:p>
            <a:endParaRPr lang="en-US" sz="2000"/>
          </a:p>
          <a:p>
            <a:r>
              <a:rPr lang="en-US" sz="2000"/>
              <a:t>Le feuillet est téléchargeable à </a:t>
            </a:r>
            <a:r>
              <a:rPr lang="en-US" sz="2000">
                <a:hlinkClick r:id="rId4"/>
              </a:rPr>
              <a:t>www.aidslaw.ca</a:t>
            </a:r>
            <a:r>
              <a:rPr lang="en-US" sz="2000"/>
              <a:t>.</a:t>
            </a:r>
          </a:p>
          <a:p>
            <a:endParaRPr lang="en-US" sz="2000"/>
          </a:p>
          <a:p>
            <a:r>
              <a:rPr lang="fr-CA" sz="2000"/>
              <a:t>Les informations contenues dans cette publication concernent le droit mais ne constituent pas un avis juridique. Pour obtenir un avis juridique, veuillez consulter un avocat dans votre région.</a:t>
            </a:r>
            <a:r>
              <a:rPr lang="en-US" sz="2000"/>
              <a:t> </a:t>
            </a:r>
          </a:p>
          <a:p>
            <a:endParaRPr lang="en-US" sz="2000"/>
          </a:p>
          <a:p>
            <a:r>
              <a:rPr lang="en-US" sz="2000"/>
              <a:t>Les renseignements contenus dans cette présentation sont à jour en date de 2013.</a:t>
            </a:r>
          </a:p>
          <a:p>
            <a:endParaRPr lang="en-US" sz="1200"/>
          </a:p>
          <a:p>
            <a:endParaRPr lang="en-US" sz="1200"/>
          </a:p>
          <a:p>
            <a:pPr algn="r"/>
            <a:r>
              <a:rPr lang="en-US" sz="1400"/>
              <a:t>Cette série de feuillets </a:t>
            </a:r>
            <a:r>
              <a:rPr lang="en-US" sz="1400" i="1"/>
              <a:t>Vivre avec le VIH – Connaître ses droits </a:t>
            </a:r>
            <a:r>
              <a:rPr lang="fr-CA" sz="1400"/>
              <a:t>a été financée par l’Agence de la santé publique du Canada. Les opinions qui y sont exprimées sont celles des auteurs/chercheurs et ne reflètent pas nécessairement les positions officielles de l’Agence de la santé publique du Canada</a:t>
            </a:r>
            <a:r>
              <a:rPr lang="en-US" sz="1400"/>
              <a:t>.</a:t>
            </a:r>
            <a:r>
              <a:rPr lang="en-US" sz="1100"/>
              <a:t> </a:t>
            </a:r>
          </a:p>
          <a:p>
            <a:endParaRPr lang="en-US" sz="1600" dirty="0" smtClean="0"/>
          </a:p>
        </p:txBody>
      </p:sp>
      <p:sp>
        <p:nvSpPr>
          <p:cNvPr id="10" name="Rounded Rectangle 9"/>
          <p:cNvSpPr/>
          <p:nvPr/>
        </p:nvSpPr>
        <p:spPr>
          <a:xfrm>
            <a:off x="0" y="152400"/>
            <a:ext cx="6248400" cy="6858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152400"/>
            <a:ext cx="5791200" cy="615553"/>
          </a:xfrm>
          <a:prstGeom prst="rect">
            <a:avLst/>
          </a:prstGeom>
          <a:noFill/>
        </p:spPr>
        <p:txBody>
          <a:bodyPr wrap="square" rtlCol="0">
            <a:spAutoFit/>
          </a:bodyPr>
          <a:lstStyle/>
          <a:p>
            <a:r>
              <a:rPr lang="en-US" sz="3400" b="1" dirty="0" smtClean="0">
                <a:solidFill>
                  <a:schemeClr val="bg1"/>
                </a:solidFill>
                <a:cs typeface="Arial" pitchFamily="34" charset="0"/>
              </a:rPr>
              <a:t>Introduction</a:t>
            </a:r>
            <a:endParaRPr lang="en-US" sz="3400" b="1" dirty="0">
              <a:solidFill>
                <a:schemeClr val="bg1"/>
              </a:solidFill>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0" y="0"/>
            <a:ext cx="1524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9906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7620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219200"/>
            <a:ext cx="6553200" cy="4739759"/>
          </a:xfrm>
          <a:prstGeom prst="rect">
            <a:avLst/>
          </a:prstGeom>
          <a:noFill/>
        </p:spPr>
        <p:txBody>
          <a:bodyPr wrap="square" rtlCol="0">
            <a:spAutoFit/>
          </a:bodyPr>
          <a:lstStyle/>
          <a:p>
            <a:endParaRPr lang="en-US" sz="2200" dirty="0" smtClean="0"/>
          </a:p>
          <a:p>
            <a:r>
              <a:rPr lang="fr-CA" sz="2200"/>
              <a:t>Dans sa Politique sur le VIH/sida (2010), </a:t>
            </a:r>
            <a:r>
              <a:rPr lang="fr-CA" sz="2200" smtClean="0"/>
              <a:t>la Commission </a:t>
            </a:r>
            <a:r>
              <a:rPr lang="fr-CA" sz="2200"/>
              <a:t>canadienne </a:t>
            </a:r>
            <a:r>
              <a:rPr lang="fr-CA" sz="2200" smtClean="0"/>
              <a:t>des droits </a:t>
            </a:r>
            <a:r>
              <a:rPr lang="fr-CA" sz="2200"/>
              <a:t>de la personne a affirmé </a:t>
            </a:r>
            <a:r>
              <a:rPr lang="fr-CA" sz="2200" smtClean="0"/>
              <a:t>:</a:t>
            </a:r>
          </a:p>
          <a:p>
            <a:endParaRPr lang="en-US" sz="2000" smtClean="0"/>
          </a:p>
          <a:p>
            <a:pPr algn="ctr"/>
            <a:r>
              <a:rPr lang="fr-CA" sz="2000"/>
              <a:t>« La mise au point de nouveaux médicaments et de nouvelles</a:t>
            </a:r>
          </a:p>
          <a:p>
            <a:pPr algn="ctr"/>
            <a:r>
              <a:rPr lang="fr-CA" sz="2000"/>
              <a:t>formes d’intervention permet maintenant à des gens infectés</a:t>
            </a:r>
          </a:p>
          <a:p>
            <a:pPr algn="ctr"/>
            <a:r>
              <a:rPr lang="fr-CA" sz="2000"/>
              <a:t>par le VIH de continuer à mener une vie productive pendant </a:t>
            </a:r>
            <a:r>
              <a:rPr lang="fr-CA" sz="2000" smtClean="0"/>
              <a:t>de longues </a:t>
            </a:r>
            <a:r>
              <a:rPr lang="fr-CA" sz="2000"/>
              <a:t>années. Il faudrait permettre à une personne de </a:t>
            </a:r>
            <a:r>
              <a:rPr lang="fr-CA" sz="2000" smtClean="0"/>
              <a:t>continuer à </a:t>
            </a:r>
            <a:r>
              <a:rPr lang="fr-CA" sz="2000"/>
              <a:t>travailler si ses fonctions sont réaménagées à son lieu de </a:t>
            </a:r>
            <a:r>
              <a:rPr lang="fr-CA" sz="2000" smtClean="0"/>
              <a:t>travail. Tout </a:t>
            </a:r>
            <a:r>
              <a:rPr lang="fr-CA" sz="2000"/>
              <a:t>organisme qui se départit d’un employé pour des raisons </a:t>
            </a:r>
            <a:r>
              <a:rPr lang="fr-CA" sz="2000" smtClean="0"/>
              <a:t>de santé </a:t>
            </a:r>
            <a:r>
              <a:rPr lang="fr-CA" sz="2000"/>
              <a:t>ou de sécurité doit fonder sa décision sur une </a:t>
            </a:r>
            <a:r>
              <a:rPr lang="fr-CA" sz="2000" smtClean="0"/>
              <a:t>évaluation individuelle </a:t>
            </a:r>
            <a:r>
              <a:rPr lang="fr-CA" sz="2000"/>
              <a:t>appuyée par les plus récents renseignements </a:t>
            </a:r>
            <a:r>
              <a:rPr lang="fr-CA" sz="2000" smtClean="0"/>
              <a:t>médicaux et </a:t>
            </a:r>
            <a:r>
              <a:rPr lang="fr-CA" sz="2000"/>
              <a:t>scientifiques faisant autorité en la matière. »</a:t>
            </a:r>
            <a:r>
              <a:rPr lang="en-US" sz="2000" smtClean="0"/>
              <a:t>  </a:t>
            </a:r>
            <a:endParaRPr lang="en-US" sz="2000" dirty="0"/>
          </a:p>
          <a:p>
            <a:endParaRPr lang="en-US" sz="1600" dirty="0" smtClean="0"/>
          </a:p>
        </p:txBody>
      </p:sp>
      <p:sp>
        <p:nvSpPr>
          <p:cNvPr id="10" name="Rounded Rectangle 9"/>
          <p:cNvSpPr/>
          <p:nvPr/>
        </p:nvSpPr>
        <p:spPr>
          <a:xfrm>
            <a:off x="0" y="149469"/>
            <a:ext cx="6248400" cy="6858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152400"/>
            <a:ext cx="5791200" cy="615553"/>
          </a:xfrm>
          <a:prstGeom prst="rect">
            <a:avLst/>
          </a:prstGeom>
          <a:noFill/>
        </p:spPr>
        <p:txBody>
          <a:bodyPr wrap="square" rtlCol="0">
            <a:spAutoFit/>
          </a:bodyPr>
          <a:lstStyle/>
          <a:p>
            <a:r>
              <a:rPr lang="en-US" sz="3400" b="1" dirty="0" smtClean="0">
                <a:solidFill>
                  <a:schemeClr val="bg1"/>
                </a:solidFill>
                <a:cs typeface="Arial" pitchFamily="34" charset="0"/>
              </a:rPr>
              <a:t>Introduction</a:t>
            </a:r>
            <a:endParaRPr lang="en-US" sz="3400" b="1" dirty="0">
              <a:solidFill>
                <a:schemeClr val="bg1"/>
              </a:solidFill>
              <a:cs typeface="Arial" pitchFamily="34" charset="0"/>
            </a:endParaRPr>
          </a:p>
        </p:txBody>
      </p:sp>
    </p:spTree>
    <p:extLst>
      <p:ext uri="{BB962C8B-B14F-4D97-AF65-F5344CB8AC3E}">
        <p14:creationId xmlns:p14="http://schemas.microsoft.com/office/powerpoint/2010/main" val="73391980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543800" cy="9906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769441"/>
          </a:xfrm>
          <a:prstGeom prst="rect">
            <a:avLst/>
          </a:prstGeom>
          <a:noFill/>
        </p:spPr>
        <p:txBody>
          <a:bodyPr wrap="square" rtlCol="0">
            <a:spAutoFit/>
          </a:bodyPr>
          <a:lstStyle/>
          <a:p>
            <a:r>
              <a:rPr lang="en-US" sz="2200" b="1" smtClean="0">
                <a:solidFill>
                  <a:schemeClr val="bg1"/>
                </a:solidFill>
              </a:rPr>
              <a:t>1. </a:t>
            </a:r>
            <a:r>
              <a:rPr lang="fr-CA" sz="2200" b="1">
                <a:solidFill>
                  <a:schemeClr val="bg1"/>
                </a:solidFill>
              </a:rPr>
              <a:t>Quels </a:t>
            </a:r>
            <a:r>
              <a:rPr lang="fr-CA" sz="2200" b="1" smtClean="0">
                <a:solidFill>
                  <a:schemeClr val="bg1"/>
                </a:solidFill>
              </a:rPr>
              <a:t>sont mes </a:t>
            </a:r>
            <a:r>
              <a:rPr lang="fr-CA" sz="2200" b="1">
                <a:solidFill>
                  <a:schemeClr val="bg1"/>
                </a:solidFill>
              </a:rPr>
              <a:t>droits </a:t>
            </a:r>
            <a:r>
              <a:rPr lang="fr-CA" sz="2200" b="1" smtClean="0">
                <a:solidFill>
                  <a:schemeClr val="bg1"/>
                </a:solidFill>
              </a:rPr>
              <a:t>à l’accommodement</a:t>
            </a:r>
            <a:endParaRPr lang="fr-CA" sz="2200" b="1">
              <a:solidFill>
                <a:schemeClr val="bg1"/>
              </a:solidFill>
            </a:endParaRPr>
          </a:p>
          <a:p>
            <a:r>
              <a:rPr lang="fr-CA" sz="2200" b="1">
                <a:solidFill>
                  <a:schemeClr val="bg1"/>
                </a:solidFill>
              </a:rPr>
              <a:t>en milieu de travail</a:t>
            </a:r>
            <a:r>
              <a:rPr lang="en-US" sz="2200" b="1" smtClean="0">
                <a:solidFill>
                  <a:schemeClr val="bg1"/>
                </a:solidFill>
              </a:rPr>
              <a:t>? </a:t>
            </a:r>
            <a:endParaRPr lang="en-US" sz="2200" b="1" dirty="0" smtClean="0">
              <a:solidFill>
                <a:schemeClr val="bg1"/>
              </a:solidFill>
            </a:endParaRPr>
          </a:p>
        </p:txBody>
      </p:sp>
      <p:sp>
        <p:nvSpPr>
          <p:cNvPr id="11" name="TextBox 10"/>
          <p:cNvSpPr txBox="1"/>
          <p:nvPr/>
        </p:nvSpPr>
        <p:spPr>
          <a:xfrm>
            <a:off x="88900" y="1600200"/>
            <a:ext cx="8763000" cy="4093428"/>
          </a:xfrm>
          <a:prstGeom prst="rect">
            <a:avLst/>
          </a:prstGeom>
          <a:noFill/>
        </p:spPr>
        <p:txBody>
          <a:bodyPr wrap="square" rtlCol="0">
            <a:spAutoFit/>
          </a:bodyPr>
          <a:lstStyle/>
          <a:p>
            <a:pPr marL="285750" indent="-285750">
              <a:buFont typeface="Arial" panose="020B0604020202020204" pitchFamily="34" charset="0"/>
              <a:buChar char="•"/>
            </a:pPr>
            <a:r>
              <a:rPr lang="fr-CA" sz="2000" i="1"/>
              <a:t>Accommoder </a:t>
            </a:r>
            <a:r>
              <a:rPr lang="fr-CA" sz="2000"/>
              <a:t>un employé, c’est </a:t>
            </a:r>
            <a:r>
              <a:rPr lang="fr-CA" sz="2000" smtClean="0"/>
              <a:t>éliminer des </a:t>
            </a:r>
            <a:r>
              <a:rPr lang="fr-CA" sz="2000"/>
              <a:t>obstacles afin qu’il puisse accomplir les </a:t>
            </a:r>
            <a:r>
              <a:rPr lang="fr-CA" sz="2000" smtClean="0"/>
              <a:t>fonctions essentielles </a:t>
            </a:r>
            <a:r>
              <a:rPr lang="fr-CA" sz="2000"/>
              <a:t>de son poste</a:t>
            </a:r>
            <a:r>
              <a:rPr lang="en-US" sz="200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a:t>Vous avez le droit de travailler, sans </a:t>
            </a:r>
            <a:r>
              <a:rPr lang="fr-CA" sz="2000" smtClean="0"/>
              <a:t>discrimination, pour </a:t>
            </a:r>
            <a:r>
              <a:rPr lang="fr-CA" sz="2000"/>
              <a:t>autant que votre santé vous </a:t>
            </a:r>
            <a:r>
              <a:rPr lang="fr-CA" sz="2000" smtClean="0"/>
              <a:t>permette d’accomplir </a:t>
            </a:r>
            <a:r>
              <a:rPr lang="fr-CA" sz="2000"/>
              <a:t>les fonctions essentielles du </a:t>
            </a:r>
            <a:r>
              <a:rPr lang="fr-CA" sz="2000" smtClean="0"/>
              <a:t>poste une </a:t>
            </a:r>
            <a:r>
              <a:rPr lang="fr-CA" sz="2000"/>
              <a:t>fois l’accommodement fourni</a:t>
            </a:r>
            <a:r>
              <a:rPr lang="en-US" sz="200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a:t>Au </a:t>
            </a:r>
            <a:r>
              <a:rPr lang="fr-CA" sz="2000" smtClean="0"/>
              <a:t>Canada, les </a:t>
            </a:r>
            <a:r>
              <a:rPr lang="fr-CA" sz="2000"/>
              <a:t>lois sur les droits de la personne exigent </a:t>
            </a:r>
            <a:r>
              <a:rPr lang="fr-CA" sz="2000" smtClean="0"/>
              <a:t>que l’employeur </a:t>
            </a:r>
            <a:r>
              <a:rPr lang="fr-CA" sz="2000"/>
              <a:t>accorde des mesures d’« </a:t>
            </a:r>
            <a:r>
              <a:rPr lang="fr-CA" sz="2000" smtClean="0"/>
              <a:t>accommodement raisonnable </a:t>
            </a:r>
            <a:r>
              <a:rPr lang="fr-CA" sz="2000"/>
              <a:t>» à tout employé </a:t>
            </a:r>
            <a:r>
              <a:rPr lang="fr-CA" sz="2000" smtClean="0"/>
              <a:t>qui a un handicap</a:t>
            </a:r>
            <a:r>
              <a:rPr lang="en-US" sz="200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a:t>Tout employeur </a:t>
            </a:r>
            <a:r>
              <a:rPr lang="fr-CA" sz="2000" smtClean="0"/>
              <a:t>a l’obligation </a:t>
            </a:r>
            <a:r>
              <a:rPr lang="fr-CA" sz="2000"/>
              <a:t>légale de vous accommoder, à </a:t>
            </a:r>
            <a:r>
              <a:rPr lang="fr-CA" sz="2000" smtClean="0"/>
              <a:t>moins de </a:t>
            </a:r>
            <a:br>
              <a:rPr lang="fr-CA" sz="2000" smtClean="0"/>
            </a:br>
            <a:r>
              <a:rPr lang="fr-CA" sz="2000" smtClean="0"/>
              <a:t>« contrainte </a:t>
            </a:r>
            <a:r>
              <a:rPr lang="fr-CA" sz="2000"/>
              <a:t>excessive </a:t>
            </a:r>
            <a:r>
              <a:rPr lang="fr-CA" sz="2000" smtClean="0"/>
              <a:t>».</a:t>
            </a:r>
            <a:r>
              <a:rPr lang="en-US" sz="2000" smtClean="0"/>
              <a:t> </a:t>
            </a:r>
            <a:endParaRPr lang="en-US" sz="2000" dirty="0"/>
          </a:p>
        </p:txBody>
      </p:sp>
    </p:spTree>
    <p:extLst>
      <p:ext uri="{BB962C8B-B14F-4D97-AF65-F5344CB8AC3E}">
        <p14:creationId xmlns:p14="http://schemas.microsoft.com/office/powerpoint/2010/main" val="243558417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46964"/>
            <a:ext cx="7162800" cy="819835"/>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210234"/>
            <a:ext cx="6553200" cy="738664"/>
          </a:xfrm>
          <a:prstGeom prst="rect">
            <a:avLst/>
          </a:prstGeom>
          <a:noFill/>
        </p:spPr>
        <p:txBody>
          <a:bodyPr wrap="square" rtlCol="0">
            <a:spAutoFit/>
          </a:bodyPr>
          <a:lstStyle/>
          <a:p>
            <a:r>
              <a:rPr lang="en-US" sz="2200" b="1" smtClean="0">
                <a:solidFill>
                  <a:schemeClr val="bg1"/>
                </a:solidFill>
              </a:rPr>
              <a:t>2. </a:t>
            </a:r>
            <a:r>
              <a:rPr lang="fr-CA" sz="2000" b="1">
                <a:solidFill>
                  <a:schemeClr val="bg1"/>
                </a:solidFill>
              </a:rPr>
              <a:t>Quelles sont </a:t>
            </a:r>
            <a:r>
              <a:rPr lang="fr-CA" sz="2000" b="1" smtClean="0">
                <a:solidFill>
                  <a:schemeClr val="bg1"/>
                </a:solidFill>
              </a:rPr>
              <a:t>les mesures possibles pour accommoder un employé séropositif au VIH </a:t>
            </a:r>
            <a:r>
              <a:rPr lang="fr-CA" sz="2000" b="1">
                <a:solidFill>
                  <a:schemeClr val="bg1"/>
                </a:solidFill>
              </a:rPr>
              <a:t>en milieu </a:t>
            </a:r>
            <a:r>
              <a:rPr lang="fr-CA" sz="2000" b="1" smtClean="0">
                <a:solidFill>
                  <a:schemeClr val="bg1"/>
                </a:solidFill>
              </a:rPr>
              <a:t>de travail</a:t>
            </a:r>
            <a:r>
              <a:rPr lang="en-US" sz="2000" b="1" smtClean="0">
                <a:solidFill>
                  <a:schemeClr val="bg1"/>
                </a:solidFill>
              </a:rPr>
              <a:t>?</a:t>
            </a:r>
            <a:endParaRPr lang="en-US" sz="2000" b="1" dirty="0" smtClean="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289953"/>
            <a:ext cx="8534400" cy="5016758"/>
          </a:xfrm>
          <a:prstGeom prst="rect">
            <a:avLst/>
          </a:prstGeom>
        </p:spPr>
        <p:txBody>
          <a:bodyPr wrap="square">
            <a:spAutoFit/>
          </a:bodyPr>
          <a:lstStyle/>
          <a:p>
            <a:pPr marL="285750" indent="-285750">
              <a:buFont typeface="Arial" panose="020B0604020202020204" pitchFamily="34" charset="0"/>
              <a:buChar char="•"/>
            </a:pPr>
            <a:r>
              <a:rPr lang="fr-CA" sz="2000" smtClean="0"/>
              <a:t>Le </a:t>
            </a:r>
            <a:r>
              <a:rPr lang="fr-CA" sz="2000"/>
              <a:t>VIH est un handicap </a:t>
            </a:r>
            <a:r>
              <a:rPr lang="fr-CA" sz="2000" smtClean="0"/>
              <a:t>épisodique </a:t>
            </a:r>
            <a:r>
              <a:rPr lang="en-US" sz="2000" smtClean="0"/>
              <a:t>— </a:t>
            </a:r>
            <a:r>
              <a:rPr lang="fr-CA" sz="2000" smtClean="0"/>
              <a:t>les </a:t>
            </a:r>
            <a:r>
              <a:rPr lang="fr-CA" sz="2000"/>
              <a:t>personnes vivant avec le VIH peuvent </a:t>
            </a:r>
            <a:r>
              <a:rPr lang="fr-CA" sz="2000" smtClean="0"/>
              <a:t>avoir des </a:t>
            </a:r>
            <a:r>
              <a:rPr lang="fr-CA" sz="2000"/>
              <a:t>épisodes de bonne santé et des épisodes </a:t>
            </a:r>
            <a:r>
              <a:rPr lang="fr-CA" sz="2000" smtClean="0"/>
              <a:t>de maladie</a:t>
            </a:r>
            <a:r>
              <a:rPr lang="fr-CA" sz="2000"/>
              <a:t>.</a:t>
            </a:r>
            <a:endParaRPr lang="en-US" sz="200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fr-CA" sz="2000"/>
              <a:t>L’accommodement variera toujours en </a:t>
            </a:r>
            <a:r>
              <a:rPr lang="fr-CA" sz="2000" smtClean="0"/>
              <a:t>fonction des </a:t>
            </a:r>
            <a:r>
              <a:rPr lang="fr-CA" sz="2000"/>
              <a:t>besoins particuliers de chaque individu</a:t>
            </a:r>
            <a:r>
              <a:rPr lang="en-US" sz="2000" smtClean="0"/>
              <a:t>, et ces besoins peuvent varier au fil du temps.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smtClean="0"/>
              <a:t>Les exemples d’accommodement raisonnable incluent :</a:t>
            </a:r>
            <a:endParaRPr lang="en-US" sz="2000"/>
          </a:p>
          <a:p>
            <a:pPr marL="285750" indent="-285750">
              <a:buFont typeface="Arial" panose="020B0604020202020204" pitchFamily="34" charset="0"/>
              <a:buChar char="•"/>
            </a:pPr>
            <a:endParaRPr lang="en-US" sz="2000" dirty="0"/>
          </a:p>
          <a:p>
            <a:pPr marL="742950" lvl="1" indent="-285750">
              <a:buFont typeface="Arial" panose="020B0604020202020204" pitchFamily="34" charset="0"/>
              <a:buChar char="•"/>
            </a:pPr>
            <a:r>
              <a:rPr lang="fr-CA" sz="2000" smtClean="0"/>
              <a:t>installation d’une </a:t>
            </a:r>
            <a:r>
              <a:rPr lang="fr-CA" sz="2000"/>
              <a:t>rampe</a:t>
            </a:r>
            <a:r>
              <a:rPr lang="en-US" sz="2000" smtClean="0"/>
              <a:t> </a:t>
            </a:r>
            <a:endParaRPr lang="en-US" sz="2000" dirty="0"/>
          </a:p>
          <a:p>
            <a:pPr marL="742950" lvl="1" indent="-285750">
              <a:buFont typeface="Arial" panose="020B0604020202020204" pitchFamily="34" charset="0"/>
              <a:buChar char="•"/>
            </a:pPr>
            <a:r>
              <a:rPr lang="fr-CA" sz="2000" smtClean="0"/>
              <a:t>modification </a:t>
            </a:r>
            <a:r>
              <a:rPr lang="fr-CA" sz="2000"/>
              <a:t>d’un emploi ou </a:t>
            </a:r>
            <a:r>
              <a:rPr lang="fr-CA" sz="2000" smtClean="0"/>
              <a:t>réaffectation à des </a:t>
            </a:r>
            <a:r>
              <a:rPr lang="fr-CA" sz="2000"/>
              <a:t>fonctions moins </a:t>
            </a:r>
            <a:r>
              <a:rPr lang="fr-CA" sz="2000" smtClean="0"/>
              <a:t>exigeante</a:t>
            </a:r>
            <a:r>
              <a:rPr lang="en-US" sz="2000" smtClean="0"/>
              <a:t>s</a:t>
            </a:r>
          </a:p>
          <a:p>
            <a:pPr marL="742950" lvl="1" indent="-285750">
              <a:buFont typeface="Arial" panose="020B0604020202020204" pitchFamily="34" charset="0"/>
              <a:buChar char="•"/>
            </a:pPr>
            <a:r>
              <a:rPr lang="en-US" sz="2000" smtClean="0"/>
              <a:t>modification </a:t>
            </a:r>
            <a:r>
              <a:rPr lang="en-US" sz="2000"/>
              <a:t>de l’équipement ou </a:t>
            </a:r>
            <a:r>
              <a:rPr lang="en-US" sz="2000" smtClean="0"/>
              <a:t>achat d’appareils fonctionnels</a:t>
            </a:r>
            <a:endParaRPr lang="en-US" sz="2000"/>
          </a:p>
          <a:p>
            <a:pPr marL="742950" lvl="1" indent="-285750">
              <a:buFont typeface="Arial" panose="020B0604020202020204" pitchFamily="34" charset="0"/>
              <a:buChar char="•"/>
            </a:pPr>
            <a:r>
              <a:rPr lang="fr-CA" sz="2000" smtClean="0"/>
              <a:t>horaire </a:t>
            </a:r>
            <a:r>
              <a:rPr lang="fr-CA" sz="2000"/>
              <a:t>de travail flexible </a:t>
            </a:r>
            <a:endParaRPr lang="fr-CA" sz="2000" smtClean="0"/>
          </a:p>
          <a:p>
            <a:pPr marL="742950" lvl="1" indent="-285750">
              <a:buFont typeface="Arial" panose="020B0604020202020204" pitchFamily="34" charset="0"/>
              <a:buChar char="•"/>
            </a:pPr>
            <a:r>
              <a:rPr lang="fr-CA" sz="2000" smtClean="0"/>
              <a:t>absences </a:t>
            </a:r>
            <a:r>
              <a:rPr lang="fr-CA" sz="2000"/>
              <a:t>supplémentaires pour des </a:t>
            </a:r>
            <a:r>
              <a:rPr lang="fr-CA" sz="2000" smtClean="0"/>
              <a:t>rendez-vous médicaux</a:t>
            </a:r>
            <a:endParaRPr lang="en-US" sz="2000" smtClean="0"/>
          </a:p>
          <a:p>
            <a:pPr marL="742950" lvl="1" indent="-285750">
              <a:buFont typeface="Arial" panose="020B0604020202020204" pitchFamily="34" charset="0"/>
              <a:buChar char="•"/>
            </a:pPr>
            <a:r>
              <a:rPr lang="fr-CA" sz="2000"/>
              <a:t>m</a:t>
            </a:r>
            <a:r>
              <a:rPr lang="fr-CA" sz="2000" smtClean="0"/>
              <a:t>odification de </a:t>
            </a:r>
            <a:r>
              <a:rPr lang="fr-CA" sz="2000"/>
              <a:t>l’horaire des </a:t>
            </a:r>
            <a:r>
              <a:rPr lang="fr-CA" sz="2000" smtClean="0"/>
              <a:t>pauses</a:t>
            </a:r>
          </a:p>
          <a:p>
            <a:pPr marL="742950" lvl="1" indent="-285750">
              <a:buFont typeface="Arial" panose="020B0604020202020204" pitchFamily="34" charset="0"/>
              <a:buChar char="•"/>
            </a:pPr>
            <a:r>
              <a:rPr lang="fr-CA" sz="2000" smtClean="0"/>
              <a:t>partage </a:t>
            </a:r>
            <a:r>
              <a:rPr lang="fr-CA" sz="2000"/>
              <a:t>de </a:t>
            </a:r>
            <a:r>
              <a:rPr lang="fr-CA" sz="2000" smtClean="0"/>
              <a:t>poste.</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25400" y="210233"/>
            <a:ext cx="7086600" cy="1079719"/>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210234"/>
            <a:ext cx="6553200" cy="1046440"/>
          </a:xfrm>
          <a:prstGeom prst="rect">
            <a:avLst/>
          </a:prstGeom>
          <a:noFill/>
        </p:spPr>
        <p:txBody>
          <a:bodyPr wrap="square" rtlCol="0">
            <a:spAutoFit/>
          </a:bodyPr>
          <a:lstStyle/>
          <a:p>
            <a:r>
              <a:rPr lang="en-US" sz="2200" b="1" smtClean="0">
                <a:solidFill>
                  <a:schemeClr val="bg1"/>
                </a:solidFill>
              </a:rPr>
              <a:t>3. </a:t>
            </a:r>
            <a:r>
              <a:rPr lang="fr-CA" sz="2000" b="1">
                <a:solidFill>
                  <a:schemeClr val="bg1"/>
                </a:solidFill>
              </a:rPr>
              <a:t>Mon </a:t>
            </a:r>
            <a:r>
              <a:rPr lang="fr-CA" sz="2000" b="1" smtClean="0">
                <a:solidFill>
                  <a:schemeClr val="bg1"/>
                </a:solidFill>
              </a:rPr>
              <a:t>employeur peut-il m’obliger à </a:t>
            </a:r>
            <a:r>
              <a:rPr lang="fr-CA" sz="2000" b="1">
                <a:solidFill>
                  <a:schemeClr val="bg1"/>
                </a:solidFill>
              </a:rPr>
              <a:t>dévoiler ma</a:t>
            </a:r>
          </a:p>
          <a:p>
            <a:r>
              <a:rPr lang="fr-CA" sz="2000" b="1">
                <a:solidFill>
                  <a:schemeClr val="bg1"/>
                </a:solidFill>
              </a:rPr>
              <a:t>séropositivité </a:t>
            </a:r>
            <a:r>
              <a:rPr lang="fr-CA" sz="2000" b="1" smtClean="0">
                <a:solidFill>
                  <a:schemeClr val="bg1"/>
                </a:solidFill>
              </a:rPr>
              <a:t>au VIH </a:t>
            </a:r>
            <a:r>
              <a:rPr lang="fr-CA" sz="2000" b="1">
                <a:solidFill>
                  <a:schemeClr val="bg1"/>
                </a:solidFill>
              </a:rPr>
              <a:t>ou un </a:t>
            </a:r>
            <a:r>
              <a:rPr lang="fr-CA" sz="2000" b="1" smtClean="0">
                <a:solidFill>
                  <a:schemeClr val="bg1"/>
                </a:solidFill>
              </a:rPr>
              <a:t>autre diagnostic médical, si </a:t>
            </a:r>
            <a:r>
              <a:rPr lang="fr-CA" sz="2000" b="1">
                <a:solidFill>
                  <a:schemeClr val="bg1"/>
                </a:solidFill>
              </a:rPr>
              <a:t>je demande </a:t>
            </a:r>
            <a:r>
              <a:rPr lang="fr-CA" sz="2000" b="1" smtClean="0">
                <a:solidFill>
                  <a:schemeClr val="bg1"/>
                </a:solidFill>
              </a:rPr>
              <a:t>un accommodement en </a:t>
            </a:r>
            <a:r>
              <a:rPr lang="fr-CA" sz="2000" b="1">
                <a:solidFill>
                  <a:schemeClr val="bg1"/>
                </a:solidFill>
              </a:rPr>
              <a:t>milieu </a:t>
            </a:r>
            <a:r>
              <a:rPr lang="fr-CA" sz="2000" b="1" smtClean="0">
                <a:solidFill>
                  <a:schemeClr val="bg1"/>
                </a:solidFill>
              </a:rPr>
              <a:t>de travail</a:t>
            </a:r>
            <a:r>
              <a:rPr lang="en-US" sz="2000" b="1" smtClean="0">
                <a:solidFill>
                  <a:schemeClr val="bg1"/>
                </a:solidFill>
              </a:rPr>
              <a:t>?</a:t>
            </a:r>
            <a:endParaRPr lang="en-US" sz="2000" b="1" dirty="0" smtClean="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289953"/>
            <a:ext cx="8534400" cy="4708981"/>
          </a:xfrm>
          <a:prstGeom prst="rect">
            <a:avLst/>
          </a:prstGeom>
        </p:spPr>
        <p:txBody>
          <a:bodyPr wrap="square">
            <a:spAutoFit/>
          </a:bodyPr>
          <a:lstStyle/>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a:t>Vous n’avez pas à dévoiler la nature </a:t>
            </a:r>
            <a:r>
              <a:rPr lang="fr-CA" sz="2000" smtClean="0"/>
              <a:t>exacte de </a:t>
            </a:r>
            <a:r>
              <a:rPr lang="fr-CA" sz="2000"/>
              <a:t>votre problème de santé pour obtenir </a:t>
            </a:r>
            <a:r>
              <a:rPr lang="fr-CA" sz="2000" smtClean="0"/>
              <a:t>un accommodement</a:t>
            </a:r>
            <a:r>
              <a:rPr lang="en-US" sz="2000" smtClean="0"/>
              <a:t>.  </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smtClean="0"/>
              <a:t>Vous devriez fournir des informations pertinentes et appropriées qui expliquent les limites et les besoins </a:t>
            </a:r>
            <a:r>
              <a:rPr lang="fr-CA" sz="2000"/>
              <a:t>liés </a:t>
            </a:r>
            <a:r>
              <a:rPr lang="fr-CA" sz="2000" smtClean="0"/>
              <a:t>à votre handicap et à l’exécution des </a:t>
            </a:r>
            <a:r>
              <a:rPr lang="fr-CA" sz="2000"/>
              <a:t>fonctions essentielles de votre poste</a:t>
            </a:r>
            <a:r>
              <a:rPr lang="en-US" sz="200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smtClean="0"/>
              <a:t>Dans l’examen d’une demande d’accommodement, l’employeur a le droit de demander des documents médicaux indépendants</a:t>
            </a:r>
            <a:r>
              <a:rPr lang="en-US" sz="2000" smtClean="0"/>
              <a:t> </a:t>
            </a:r>
            <a:r>
              <a:rPr lang="fr-CA" sz="2000"/>
              <a:t>qui </a:t>
            </a:r>
            <a:r>
              <a:rPr lang="fr-CA" sz="2000" smtClean="0"/>
              <a:t>confirment </a:t>
            </a:r>
            <a:r>
              <a:rPr lang="fr-CA" sz="2000"/>
              <a:t>votre handicap et </a:t>
            </a:r>
            <a:r>
              <a:rPr lang="fr-CA" sz="2000" smtClean="0"/>
              <a:t>qui décrivent </a:t>
            </a:r>
            <a:r>
              <a:rPr lang="fr-CA" sz="2000"/>
              <a:t>les limites à votre capacité d’exécuter </a:t>
            </a:r>
            <a:r>
              <a:rPr lang="fr-CA" sz="2000" smtClean="0"/>
              <a:t>votre travail.</a:t>
            </a:r>
            <a:endParaRPr lang="en-US" sz="2000" smtClean="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a:t>L’accommodement variera toujours en fonction des besoins particuliers de chaque individu</a:t>
            </a:r>
            <a:r>
              <a:rPr lang="en-US" sz="2000"/>
              <a:t>, et ces besoins peuvent varier au fil du </a:t>
            </a:r>
            <a:r>
              <a:rPr lang="en-US" sz="2000" smtClean="0"/>
              <a:t>temps.</a:t>
            </a:r>
            <a:endParaRPr lang="en-US" sz="2000">
              <a:solidFill>
                <a:srgbClr val="FF0000"/>
              </a:solidFill>
            </a:endParaRPr>
          </a:p>
          <a:p>
            <a:endParaRPr lang="en-US" sz="2000" dirty="0" smtClean="0"/>
          </a:p>
        </p:txBody>
      </p:sp>
    </p:spTree>
    <p:extLst>
      <p:ext uri="{BB962C8B-B14F-4D97-AF65-F5344CB8AC3E}">
        <p14:creationId xmlns:p14="http://schemas.microsoft.com/office/powerpoint/2010/main" val="87684962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46964"/>
            <a:ext cx="7162800" cy="667436"/>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17956"/>
            <a:ext cx="6553200" cy="430887"/>
          </a:xfrm>
          <a:prstGeom prst="rect">
            <a:avLst/>
          </a:prstGeom>
          <a:noFill/>
        </p:spPr>
        <p:txBody>
          <a:bodyPr wrap="square" rtlCol="0">
            <a:spAutoFit/>
          </a:bodyPr>
          <a:lstStyle/>
          <a:p>
            <a:r>
              <a:rPr lang="en-US" sz="2200" b="1" smtClean="0">
                <a:solidFill>
                  <a:schemeClr val="bg1"/>
                </a:solidFill>
              </a:rPr>
              <a:t>4. </a:t>
            </a:r>
            <a:r>
              <a:rPr lang="fr-CA" sz="2200" b="1">
                <a:solidFill>
                  <a:schemeClr val="bg1"/>
                </a:solidFill>
              </a:rPr>
              <a:t>Comment </a:t>
            </a:r>
            <a:r>
              <a:rPr lang="fr-CA" sz="2200" b="1" smtClean="0">
                <a:solidFill>
                  <a:schemeClr val="bg1"/>
                </a:solidFill>
              </a:rPr>
              <a:t>faire une demande d’accommodement</a:t>
            </a:r>
            <a:r>
              <a:rPr lang="en-US" sz="2200" b="1" smtClean="0">
                <a:solidFill>
                  <a:schemeClr val="bg1"/>
                </a:solidFill>
              </a:rPr>
              <a:t>?</a:t>
            </a:r>
            <a:endParaRPr lang="en-US" sz="2200" b="1" dirty="0" smtClean="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289953"/>
            <a:ext cx="8534400" cy="5940088"/>
          </a:xfrm>
          <a:prstGeom prst="rect">
            <a:avLst/>
          </a:prstGeom>
        </p:spPr>
        <p:txBody>
          <a:bodyPr wrap="square">
            <a:spAutoFit/>
          </a:bodyPr>
          <a:lstStyle/>
          <a:p>
            <a:pPr marL="285750" indent="-285750">
              <a:buFont typeface="Arial" panose="020B0604020202020204" pitchFamily="34" charset="0"/>
              <a:buChar char="•"/>
            </a:pPr>
            <a:r>
              <a:rPr lang="fr-CA" sz="2000"/>
              <a:t>Pour demander un accommodement en </a:t>
            </a:r>
            <a:r>
              <a:rPr lang="fr-CA" sz="2000" smtClean="0"/>
              <a:t>milieu de </a:t>
            </a:r>
            <a:r>
              <a:rPr lang="fr-CA" sz="2000"/>
              <a:t>travail, vous devez déclarer que vous avez </a:t>
            </a:r>
            <a:r>
              <a:rPr lang="fr-CA" sz="2000" smtClean="0"/>
              <a:t>un handicap </a:t>
            </a:r>
            <a:r>
              <a:rPr lang="fr-CA" sz="2000"/>
              <a:t>et aviser votre employeur de vos </a:t>
            </a:r>
            <a:r>
              <a:rPr lang="fr-CA" sz="2000" smtClean="0"/>
              <a:t>besoins et </a:t>
            </a:r>
            <a:r>
              <a:rPr lang="fr-CA" sz="2000"/>
              <a:t>de vos restrictions ou limites pertinentes</a:t>
            </a:r>
            <a:r>
              <a:rPr lang="en-US" sz="2000" smtClean="0"/>
              <a:t>.  </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a:t>Si vous avez besoin d’un </a:t>
            </a:r>
            <a:r>
              <a:rPr lang="fr-CA" sz="2000" smtClean="0"/>
              <a:t>accommodement pour </a:t>
            </a:r>
            <a:r>
              <a:rPr lang="fr-CA" sz="2000"/>
              <a:t>continuer de travailler ou pour </a:t>
            </a:r>
            <a:r>
              <a:rPr lang="fr-CA" sz="2000" smtClean="0"/>
              <a:t>retourner au </a:t>
            </a:r>
            <a:r>
              <a:rPr lang="fr-CA" sz="2000"/>
              <a:t>travail, vous avez l’obligation de </a:t>
            </a:r>
            <a:r>
              <a:rPr lang="fr-CA" sz="2000" smtClean="0"/>
              <a:t>collaborer avec </a:t>
            </a:r>
            <a:r>
              <a:rPr lang="fr-CA" sz="2000"/>
              <a:t>votre </a:t>
            </a:r>
            <a:r>
              <a:rPr lang="fr-CA" sz="2000" smtClean="0"/>
              <a:t>employeur </a:t>
            </a:r>
            <a:r>
              <a:rPr lang="fr-CA" sz="2000"/>
              <a:t>et de faciliter et </a:t>
            </a:r>
            <a:r>
              <a:rPr lang="fr-CA" sz="2000" smtClean="0"/>
              <a:t>accepter un </a:t>
            </a:r>
            <a:r>
              <a:rPr lang="fr-CA" sz="2000"/>
              <a:t>accommodement raisonnable</a:t>
            </a:r>
            <a:r>
              <a:rPr lang="en-US" sz="200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a:t>Cela </a:t>
            </a:r>
            <a:r>
              <a:rPr lang="en-US" sz="2000" smtClean="0"/>
              <a:t>pourrait inclure </a:t>
            </a:r>
            <a:r>
              <a:rPr lang="en-US" sz="2000"/>
              <a:t>de </a:t>
            </a:r>
            <a:r>
              <a:rPr lang="en-US" sz="2000" smtClean="0"/>
              <a:t>:</a:t>
            </a:r>
            <a:endParaRPr lang="en-US" sz="2000"/>
          </a:p>
          <a:p>
            <a:pPr marL="285750" indent="-285750">
              <a:buFont typeface="Arial" panose="020B0604020202020204" pitchFamily="34" charset="0"/>
              <a:buChar char="•"/>
            </a:pPr>
            <a:endParaRPr lang="en-US" sz="2000" dirty="0" smtClean="0"/>
          </a:p>
          <a:p>
            <a:pPr marL="742950" lvl="1" indent="-285750">
              <a:buFont typeface="Arial" panose="020B0604020202020204" pitchFamily="34" charset="0"/>
              <a:buChar char="•"/>
            </a:pPr>
            <a:r>
              <a:rPr lang="fr-CA" sz="2000"/>
              <a:t>collaborer à l’obtention des </a:t>
            </a:r>
            <a:r>
              <a:rPr lang="fr-CA" sz="2000" smtClean="0"/>
              <a:t>renseignements nécessaires </a:t>
            </a:r>
            <a:r>
              <a:rPr lang="fr-CA" sz="2000"/>
              <a:t>(p. ex., </a:t>
            </a:r>
            <a:r>
              <a:rPr lang="fr-CA" sz="2000" smtClean="0"/>
              <a:t>opinion d’expert</a:t>
            </a:r>
            <a:r>
              <a:rPr lang="en-US" sz="2000" smtClean="0"/>
              <a:t>)</a:t>
            </a:r>
          </a:p>
          <a:p>
            <a:pPr marL="742950" lvl="1" indent="-285750">
              <a:buFont typeface="Arial" panose="020B0604020202020204" pitchFamily="34" charset="0"/>
              <a:buChar char="•"/>
            </a:pPr>
            <a:r>
              <a:rPr lang="en-US" sz="2000" smtClean="0"/>
              <a:t>discuter des solutions possibles</a:t>
            </a:r>
            <a:endParaRPr lang="en-US" sz="2000" dirty="0" smtClean="0"/>
          </a:p>
          <a:p>
            <a:pPr marL="742950" lvl="1" indent="-285750">
              <a:buFont typeface="Arial" panose="020B0604020202020204" pitchFamily="34" charset="0"/>
              <a:buChar char="•"/>
            </a:pPr>
            <a:r>
              <a:rPr lang="fr-CA" sz="2000"/>
              <a:t>contribuer au développement d’un </a:t>
            </a:r>
            <a:r>
              <a:rPr lang="fr-CA" sz="2000" smtClean="0"/>
              <a:t>plan d’accommodement</a:t>
            </a:r>
          </a:p>
          <a:p>
            <a:pPr marL="742950" lvl="1" indent="-285750">
              <a:buFont typeface="Arial" panose="020B0604020202020204" pitchFamily="34" charset="0"/>
              <a:buChar char="•"/>
            </a:pPr>
            <a:r>
              <a:rPr lang="fr-CA" sz="2000"/>
              <a:t>collaborer sur une base continue </a:t>
            </a:r>
            <a:r>
              <a:rPr lang="fr-CA" sz="2000" smtClean="0"/>
              <a:t>avec l’employeur </a:t>
            </a:r>
            <a:r>
              <a:rPr lang="fr-CA" sz="2000"/>
              <a:t>à gérer et à surveiller le </a:t>
            </a:r>
            <a:r>
              <a:rPr lang="fr-CA" sz="2000" smtClean="0"/>
              <a:t>processus d’accommodement</a:t>
            </a:r>
            <a:r>
              <a:rPr lang="en-US" sz="200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38373318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46964"/>
            <a:ext cx="7162800" cy="819835"/>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210234"/>
            <a:ext cx="6553200" cy="769441"/>
          </a:xfrm>
          <a:prstGeom prst="rect">
            <a:avLst/>
          </a:prstGeom>
          <a:noFill/>
        </p:spPr>
        <p:txBody>
          <a:bodyPr wrap="square" rtlCol="0">
            <a:spAutoFit/>
          </a:bodyPr>
          <a:lstStyle/>
          <a:p>
            <a:r>
              <a:rPr lang="en-US" sz="2200" b="1" smtClean="0">
                <a:solidFill>
                  <a:schemeClr val="bg1"/>
                </a:solidFill>
              </a:rPr>
              <a:t>5. </a:t>
            </a:r>
            <a:r>
              <a:rPr lang="fr-CA" sz="2200" b="1">
                <a:solidFill>
                  <a:schemeClr val="bg1"/>
                </a:solidFill>
              </a:rPr>
              <a:t>Que doit </a:t>
            </a:r>
            <a:r>
              <a:rPr lang="fr-CA" sz="2200" b="1" smtClean="0">
                <a:solidFill>
                  <a:schemeClr val="bg1"/>
                </a:solidFill>
              </a:rPr>
              <a:t>faire mon employeur si </a:t>
            </a:r>
            <a:r>
              <a:rPr lang="fr-CA" sz="2200" b="1">
                <a:solidFill>
                  <a:schemeClr val="bg1"/>
                </a:solidFill>
              </a:rPr>
              <a:t>je demande un</a:t>
            </a:r>
          </a:p>
          <a:p>
            <a:r>
              <a:rPr lang="fr-CA" sz="2200" b="1">
                <a:solidFill>
                  <a:schemeClr val="bg1"/>
                </a:solidFill>
              </a:rPr>
              <a:t>accommodement</a:t>
            </a:r>
            <a:r>
              <a:rPr lang="en-US" sz="2200" b="1" smtClean="0">
                <a:solidFill>
                  <a:schemeClr val="bg1"/>
                </a:solidFill>
              </a:rPr>
              <a:t>? </a:t>
            </a:r>
            <a:endParaRPr lang="en-US" sz="2200" b="1" dirty="0" smtClean="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289953"/>
            <a:ext cx="8534400" cy="4093428"/>
          </a:xfrm>
          <a:prstGeom prst="rect">
            <a:avLst/>
          </a:prstGeom>
        </p:spPr>
        <p:txBody>
          <a:bodyPr wrap="square">
            <a:spAutoFit/>
          </a:bodyPr>
          <a:lstStyle/>
          <a:p>
            <a:pPr marL="285750" indent="-285750">
              <a:buFont typeface="Arial" panose="020B0604020202020204" pitchFamily="34" charset="0"/>
              <a:buChar char="•"/>
            </a:pPr>
            <a:r>
              <a:rPr lang="fr-CA" sz="2000"/>
              <a:t>Votre employeur devrait respecter votre droit à </a:t>
            </a:r>
            <a:r>
              <a:rPr lang="fr-CA" sz="2000" smtClean="0"/>
              <a:t>la vie </a:t>
            </a:r>
            <a:r>
              <a:rPr lang="fr-CA" sz="2000"/>
              <a:t>privée, et ne demander que les </a:t>
            </a:r>
            <a:r>
              <a:rPr lang="fr-CA" sz="2000" smtClean="0"/>
              <a:t>renseignements nécessaires </a:t>
            </a:r>
            <a:r>
              <a:rPr lang="fr-CA" sz="2000"/>
              <a:t>à déterminer comment il peut </a:t>
            </a:r>
            <a:r>
              <a:rPr lang="fr-CA" sz="2000" smtClean="0"/>
              <a:t>vous accommoder </a:t>
            </a:r>
            <a:r>
              <a:rPr lang="fr-CA" sz="2000"/>
              <a:t>raisonnablement</a:t>
            </a:r>
            <a:r>
              <a:rPr lang="en-US" sz="200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smtClean="0"/>
              <a:t>L’employeur </a:t>
            </a:r>
            <a:r>
              <a:rPr lang="fr-CA" sz="2000"/>
              <a:t>devrait </a:t>
            </a:r>
            <a:r>
              <a:rPr lang="fr-CA" sz="2000" smtClean="0"/>
              <a:t>distinguer les </a:t>
            </a:r>
            <a:r>
              <a:rPr lang="fr-CA" sz="2000" i="1"/>
              <a:t>fonctions essentielles </a:t>
            </a:r>
            <a:r>
              <a:rPr lang="fr-CA" sz="2000"/>
              <a:t>et non essentielles </a:t>
            </a:r>
            <a:r>
              <a:rPr lang="fr-CA" sz="2000" smtClean="0"/>
              <a:t>du poste</a:t>
            </a:r>
            <a:r>
              <a:rPr lang="fr-CA" sz="2000"/>
              <a:t>. Seules les fonctions essentielles du </a:t>
            </a:r>
            <a:r>
              <a:rPr lang="fr-CA" sz="2000" smtClean="0"/>
              <a:t>poste devraient </a:t>
            </a:r>
            <a:r>
              <a:rPr lang="fr-CA" sz="2000"/>
              <a:t>être prises en considération dans </a:t>
            </a:r>
            <a:r>
              <a:rPr lang="fr-CA" sz="2000" smtClean="0"/>
              <a:t>la détermination </a:t>
            </a:r>
            <a:r>
              <a:rPr lang="fr-CA" sz="2000"/>
              <a:t>de l’accommodement nécessaire</a:t>
            </a:r>
            <a:r>
              <a:rPr lang="en-US" sz="2000" smtClean="0"/>
              <a:t>. </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smtClean="0"/>
              <a:t>Votre employeur ne peut pas refuser de vous accommoder sans raison légitime</a:t>
            </a:r>
            <a:r>
              <a:rPr lang="en-US" sz="2000" smtClean="0"/>
              <a:t>. </a:t>
            </a:r>
            <a:r>
              <a:rPr lang="fr-CA" sz="2000"/>
              <a:t>S’il soutient que l’accommodement que </a:t>
            </a:r>
            <a:r>
              <a:rPr lang="fr-CA" sz="2000" smtClean="0"/>
              <a:t>vous demandez </a:t>
            </a:r>
            <a:r>
              <a:rPr lang="fr-CA" sz="2000"/>
              <a:t>constitue une « contrainte excessive </a:t>
            </a:r>
            <a:r>
              <a:rPr lang="fr-CA" sz="2000" smtClean="0"/>
              <a:t>», il </a:t>
            </a:r>
            <a:r>
              <a:rPr lang="fr-CA" sz="2000"/>
              <a:t>doit démontrer que la difficulté est </a:t>
            </a:r>
            <a:r>
              <a:rPr lang="fr-CA" sz="2000" smtClean="0"/>
              <a:t>réelle, mesurable </a:t>
            </a:r>
            <a:r>
              <a:rPr lang="fr-CA" sz="2000"/>
              <a:t>et significative</a:t>
            </a:r>
            <a:r>
              <a:rPr lang="en-US" sz="2000" smtClean="0"/>
              <a:t>.    </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25855067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46964"/>
            <a:ext cx="7162800" cy="819835"/>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210234"/>
            <a:ext cx="6553200" cy="769441"/>
          </a:xfrm>
          <a:prstGeom prst="rect">
            <a:avLst/>
          </a:prstGeom>
          <a:noFill/>
        </p:spPr>
        <p:txBody>
          <a:bodyPr wrap="square" rtlCol="0">
            <a:spAutoFit/>
          </a:bodyPr>
          <a:lstStyle/>
          <a:p>
            <a:r>
              <a:rPr lang="en-US" sz="2200" b="1" smtClean="0">
                <a:solidFill>
                  <a:schemeClr val="bg1"/>
                </a:solidFill>
              </a:rPr>
              <a:t>6. </a:t>
            </a:r>
            <a:r>
              <a:rPr lang="fr-CA" sz="2200" b="1">
                <a:solidFill>
                  <a:schemeClr val="bg1"/>
                </a:solidFill>
              </a:rPr>
              <a:t>Si je suis </a:t>
            </a:r>
            <a:r>
              <a:rPr lang="fr-CA" sz="2200" b="1" smtClean="0">
                <a:solidFill>
                  <a:schemeClr val="bg1"/>
                </a:solidFill>
              </a:rPr>
              <a:t>membre d’un </a:t>
            </a:r>
            <a:r>
              <a:rPr lang="fr-CA" sz="2200" b="1">
                <a:solidFill>
                  <a:schemeClr val="bg1"/>
                </a:solidFill>
              </a:rPr>
              <a:t>syndicat, </a:t>
            </a:r>
            <a:r>
              <a:rPr lang="fr-CA" sz="2200" b="1" smtClean="0">
                <a:solidFill>
                  <a:schemeClr val="bg1"/>
                </a:solidFill>
              </a:rPr>
              <a:t>celui-ci peut-il </a:t>
            </a:r>
            <a:r>
              <a:rPr lang="fr-CA" sz="2200" b="1">
                <a:solidFill>
                  <a:schemeClr val="bg1"/>
                </a:solidFill>
              </a:rPr>
              <a:t>m’aider </a:t>
            </a:r>
            <a:r>
              <a:rPr lang="fr-CA" sz="2200" b="1" smtClean="0">
                <a:solidFill>
                  <a:schemeClr val="bg1"/>
                </a:solidFill>
              </a:rPr>
              <a:t>à faire </a:t>
            </a:r>
            <a:r>
              <a:rPr lang="fr-CA" sz="2200" b="1">
                <a:solidFill>
                  <a:schemeClr val="bg1"/>
                </a:solidFill>
              </a:rPr>
              <a:t>ma </a:t>
            </a:r>
            <a:r>
              <a:rPr lang="fr-CA" sz="2200" b="1" smtClean="0">
                <a:solidFill>
                  <a:schemeClr val="bg1"/>
                </a:solidFill>
              </a:rPr>
              <a:t>demande d’accommodement</a:t>
            </a:r>
            <a:r>
              <a:rPr lang="en-US" sz="2200" b="1" smtClean="0">
                <a:solidFill>
                  <a:schemeClr val="bg1"/>
                </a:solidFill>
              </a:rPr>
              <a:t>?</a:t>
            </a:r>
            <a:endParaRPr lang="en-US" sz="2200" b="1" dirty="0" smtClean="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289953"/>
            <a:ext cx="8534400" cy="4093428"/>
          </a:xfrm>
          <a:prstGeom prst="rect">
            <a:avLst/>
          </a:prstGeom>
        </p:spPr>
        <p:txBody>
          <a:bodyPr wrap="square">
            <a:spAutoFit/>
          </a:bodyPr>
          <a:lstStyle/>
          <a:p>
            <a:pPr marL="285750" indent="-285750">
              <a:buFont typeface="Arial" panose="020B0604020202020204" pitchFamily="34" charset="0"/>
              <a:buChar char="•"/>
            </a:pPr>
            <a:r>
              <a:rPr lang="fr-CA" sz="2000" smtClean="0"/>
              <a:t>Les conventions collectives </a:t>
            </a:r>
            <a:r>
              <a:rPr lang="fr-CA" sz="2000"/>
              <a:t>incluent des protections </a:t>
            </a:r>
            <a:r>
              <a:rPr lang="fr-CA" sz="2000" smtClean="0"/>
              <a:t>contre la </a:t>
            </a:r>
            <a:r>
              <a:rPr lang="fr-CA" sz="2000"/>
              <a:t>discrimination, telles qu’énoncées dans </a:t>
            </a:r>
            <a:r>
              <a:rPr lang="fr-CA" sz="2000" smtClean="0"/>
              <a:t>le code </a:t>
            </a:r>
            <a:r>
              <a:rPr lang="fr-CA" sz="2000"/>
              <a:t>des droits de la personne </a:t>
            </a:r>
            <a:r>
              <a:rPr lang="fr-CA" sz="2000" smtClean="0"/>
              <a:t>applicable, y compris </a:t>
            </a:r>
            <a:r>
              <a:rPr lang="fr-CA" sz="2000"/>
              <a:t>le devoir de l’employeur de </a:t>
            </a:r>
            <a:r>
              <a:rPr lang="fr-CA" sz="2000" smtClean="0"/>
              <a:t>fournir un </a:t>
            </a:r>
            <a:r>
              <a:rPr lang="fr-CA" sz="2000"/>
              <a:t>accommodement raisonnable aux </a:t>
            </a:r>
            <a:r>
              <a:rPr lang="fr-CA" sz="2000" smtClean="0"/>
              <a:t>employés handicapés</a:t>
            </a:r>
            <a:r>
              <a:rPr lang="en-US" sz="2000" smtClean="0"/>
              <a:t>.</a:t>
            </a:r>
            <a:br>
              <a:rPr lang="en-US" sz="2000" smtClean="0"/>
            </a:br>
            <a:r>
              <a:rPr lang="en-US" sz="2000" smtClean="0"/>
              <a:t>  </a:t>
            </a:r>
          </a:p>
          <a:p>
            <a:pPr marL="285750" indent="-285750">
              <a:buFont typeface="Arial" panose="020B0604020202020204" pitchFamily="34" charset="0"/>
              <a:buChar char="•"/>
            </a:pPr>
            <a:r>
              <a:rPr lang="fr-CA" sz="2000"/>
              <a:t>Si vous avez besoin d’un </a:t>
            </a:r>
            <a:r>
              <a:rPr lang="fr-CA" sz="2000" smtClean="0"/>
              <a:t>accommodement pour </a:t>
            </a:r>
            <a:r>
              <a:rPr lang="fr-CA" sz="2000"/>
              <a:t>travailler, votre syndicat peut vous </a:t>
            </a:r>
            <a:r>
              <a:rPr lang="fr-CA" sz="2000" smtClean="0"/>
              <a:t>aider en </a:t>
            </a:r>
            <a:r>
              <a:rPr lang="fr-CA" sz="2000"/>
              <a:t>appuyant votre demande</a:t>
            </a:r>
            <a:r>
              <a:rPr lang="en-US" sz="2000" smtClean="0"/>
              <a:t>.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fr-CA" sz="2000"/>
              <a:t>Le syndicat a </a:t>
            </a:r>
            <a:r>
              <a:rPr lang="fr-CA" sz="2000" smtClean="0"/>
              <a:t>également les </a:t>
            </a:r>
            <a:r>
              <a:rPr lang="fr-CA" sz="2000"/>
              <a:t>obligations de ne pas exercer </a:t>
            </a:r>
            <a:r>
              <a:rPr lang="fr-CA" sz="2000" smtClean="0"/>
              <a:t>de discrimination </a:t>
            </a:r>
            <a:r>
              <a:rPr lang="fr-CA" sz="2000"/>
              <a:t>et d’accepter les </a:t>
            </a:r>
            <a:r>
              <a:rPr lang="fr-CA" sz="2000" smtClean="0"/>
              <a:t>mesures raisonnables </a:t>
            </a:r>
            <a:r>
              <a:rPr lang="fr-CA" sz="2000"/>
              <a:t>proposées par l’employeur </a:t>
            </a:r>
            <a:r>
              <a:rPr lang="fr-CA" sz="2000" smtClean="0"/>
              <a:t>pour accommoder </a:t>
            </a:r>
            <a:r>
              <a:rPr lang="fr-CA" sz="2000"/>
              <a:t>un employé handicapé, à </a:t>
            </a:r>
            <a:r>
              <a:rPr lang="fr-CA" sz="2000" smtClean="0"/>
              <a:t>moins que </a:t>
            </a:r>
            <a:r>
              <a:rPr lang="fr-CA" sz="2000"/>
              <a:t>cela engendre une contrainte </a:t>
            </a:r>
            <a:r>
              <a:rPr lang="fr-CA" sz="2000" smtClean="0"/>
              <a:t>excessive pour </a:t>
            </a:r>
            <a:r>
              <a:rPr lang="fr-CA" sz="2000"/>
              <a:t>le syndicat et ses membres</a:t>
            </a:r>
            <a:r>
              <a:rPr lang="en-US" sz="2000" smtClean="0"/>
              <a:t>.  </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246145850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850</TotalTime>
  <Words>1612</Words>
  <Application>Microsoft Macintosh PowerPoint</Application>
  <PresentationFormat>Présentation à l'écran (4:3)</PresentationFormat>
  <Paragraphs>174</Paragraphs>
  <Slides>14</Slides>
  <Notes>12</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Kiran</dc:creator>
  <cp:lastModifiedBy>Jean Dussault</cp:lastModifiedBy>
  <cp:revision>65</cp:revision>
  <cp:lastPrinted>2014-05-14T19:46:42Z</cp:lastPrinted>
  <dcterms:created xsi:type="dcterms:W3CDTF">2014-03-17T18:43:36Z</dcterms:created>
  <dcterms:modified xsi:type="dcterms:W3CDTF">2014-05-22T14:20:29Z</dcterms:modified>
</cp:coreProperties>
</file>