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7"/>
  </p:notesMasterIdLst>
  <p:handoutMasterIdLst>
    <p:handoutMasterId r:id="rId18"/>
  </p:handoutMasterIdLst>
  <p:sldIdLst>
    <p:sldId id="256" r:id="rId2"/>
    <p:sldId id="258" r:id="rId3"/>
    <p:sldId id="259" r:id="rId4"/>
    <p:sldId id="269" r:id="rId5"/>
    <p:sldId id="260" r:id="rId6"/>
    <p:sldId id="270" r:id="rId7"/>
    <p:sldId id="261" r:id="rId8"/>
    <p:sldId id="271" r:id="rId9"/>
    <p:sldId id="262" r:id="rId10"/>
    <p:sldId id="272" r:id="rId11"/>
    <p:sldId id="263" r:id="rId12"/>
    <p:sldId id="268" r:id="rId13"/>
    <p:sldId id="264" r:id="rId14"/>
    <p:sldId id="265"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859"/>
    <a:srgbClr val="F68E23"/>
    <a:srgbClr val="B523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0" autoAdjust="0"/>
  </p:normalViewPr>
  <p:slideViewPr>
    <p:cSldViewPr>
      <p:cViewPr varScale="1">
        <p:scale>
          <a:sx n="96" d="100"/>
          <a:sy n="96" d="100"/>
        </p:scale>
        <p:origin x="-67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414" y="25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fr-CA"/>
          </a:p>
        </p:txBody>
      </p:sp>
      <p:sp>
        <p:nvSpPr>
          <p:cNvPr id="3" name="Date Placeholder 2"/>
          <p:cNvSpPr>
            <a:spLocks noGrp="1"/>
          </p:cNvSpPr>
          <p:nvPr>
            <p:ph type="dt" sz="quarter" idx="1"/>
          </p:nvPr>
        </p:nvSpPr>
        <p:spPr>
          <a:xfrm>
            <a:off x="3884613" y="0"/>
            <a:ext cx="2971800" cy="458788"/>
          </a:xfrm>
          <a:prstGeom prst="rect">
            <a:avLst/>
          </a:prstGeom>
        </p:spPr>
        <p:txBody>
          <a:bodyPr vert="horz" lIns="91435" tIns="45718" rIns="91435" bIns="45718" rtlCol="0"/>
          <a:lstStyle>
            <a:lvl1pPr algn="r">
              <a:defRPr sz="1200"/>
            </a:lvl1pPr>
          </a:lstStyle>
          <a:p>
            <a:fld id="{B6735024-A532-4783-922F-06E565E1EF97}" type="datetimeFigureOut">
              <a:rPr lang="fr-CA" smtClean="0"/>
              <a:t>22/5/2014</a:t>
            </a:fld>
            <a:endParaRPr lang="fr-CA"/>
          </a:p>
        </p:txBody>
      </p:sp>
      <p:sp>
        <p:nvSpPr>
          <p:cNvPr id="4" name="Footer Placeholder 3"/>
          <p:cNvSpPr>
            <a:spLocks noGrp="1"/>
          </p:cNvSpPr>
          <p:nvPr>
            <p:ph type="ftr" sz="quarter" idx="2"/>
          </p:nvPr>
        </p:nvSpPr>
        <p:spPr>
          <a:xfrm>
            <a:off x="0" y="8685214"/>
            <a:ext cx="2971800" cy="458787"/>
          </a:xfrm>
          <a:prstGeom prst="rect">
            <a:avLst/>
          </a:prstGeom>
        </p:spPr>
        <p:txBody>
          <a:bodyPr vert="horz" lIns="91435" tIns="45718" rIns="91435" bIns="45718" rtlCol="0" anchor="b"/>
          <a:lstStyle>
            <a:lvl1pPr algn="l">
              <a:defRPr sz="1200"/>
            </a:lvl1pPr>
          </a:lstStyle>
          <a:p>
            <a:endParaRPr lang="fr-CA"/>
          </a:p>
        </p:txBody>
      </p:sp>
      <p:sp>
        <p:nvSpPr>
          <p:cNvPr id="5" name="Slide Number Placeholder 4"/>
          <p:cNvSpPr>
            <a:spLocks noGrp="1"/>
          </p:cNvSpPr>
          <p:nvPr>
            <p:ph type="sldNum" sz="quarter" idx="3"/>
          </p:nvPr>
        </p:nvSpPr>
        <p:spPr>
          <a:xfrm>
            <a:off x="3884613" y="8685214"/>
            <a:ext cx="2971800" cy="458787"/>
          </a:xfrm>
          <a:prstGeom prst="rect">
            <a:avLst/>
          </a:prstGeom>
        </p:spPr>
        <p:txBody>
          <a:bodyPr vert="horz" lIns="91435" tIns="45718" rIns="91435" bIns="45718" rtlCol="0" anchor="b"/>
          <a:lstStyle>
            <a:lvl1pPr algn="r">
              <a:defRPr sz="1200"/>
            </a:lvl1pPr>
          </a:lstStyle>
          <a:p>
            <a:fld id="{D5ACEDB8-F8BF-4427-AD8E-B9CEF435E7C8}" type="slidenum">
              <a:rPr lang="fr-CA" smtClean="0"/>
              <a:t>‹#›</a:t>
            </a:fld>
            <a:endParaRPr lang="fr-CA"/>
          </a:p>
        </p:txBody>
      </p:sp>
    </p:spTree>
    <p:extLst>
      <p:ext uri="{BB962C8B-B14F-4D97-AF65-F5344CB8AC3E}">
        <p14:creationId xmlns:p14="http://schemas.microsoft.com/office/powerpoint/2010/main" val="3201743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2EEBA934-112A-4522-9893-8F80D809E941}" type="datetimeFigureOut">
              <a:rPr lang="en-US" smtClean="0"/>
              <a:t>22/5/2014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818DA8E8-A921-4629-9284-5CB1AD34E9AF}" type="slidenum">
              <a:rPr lang="en-US" smtClean="0"/>
              <a:t>‹#›</a:t>
            </a:fld>
            <a:endParaRPr lang="en-US"/>
          </a:p>
        </p:txBody>
      </p:sp>
    </p:spTree>
    <p:extLst>
      <p:ext uri="{BB962C8B-B14F-4D97-AF65-F5344CB8AC3E}">
        <p14:creationId xmlns:p14="http://schemas.microsoft.com/office/powerpoint/2010/main" val="372188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2</a:t>
            </a:fld>
            <a:endParaRPr lang="en-US"/>
          </a:p>
        </p:txBody>
      </p:sp>
    </p:spTree>
    <p:extLst>
      <p:ext uri="{BB962C8B-B14F-4D97-AF65-F5344CB8AC3E}">
        <p14:creationId xmlns:p14="http://schemas.microsoft.com/office/powerpoint/2010/main" val="2402223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11</a:t>
            </a:fld>
            <a:endParaRPr lang="en-US"/>
          </a:p>
        </p:txBody>
      </p:sp>
    </p:spTree>
    <p:extLst>
      <p:ext uri="{BB962C8B-B14F-4D97-AF65-F5344CB8AC3E}">
        <p14:creationId xmlns:p14="http://schemas.microsoft.com/office/powerpoint/2010/main" val="2345194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12</a:t>
            </a:fld>
            <a:endParaRPr lang="en-US"/>
          </a:p>
        </p:txBody>
      </p:sp>
    </p:spTree>
    <p:extLst>
      <p:ext uri="{BB962C8B-B14F-4D97-AF65-F5344CB8AC3E}">
        <p14:creationId xmlns:p14="http://schemas.microsoft.com/office/powerpoint/2010/main" val="4081809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13</a:t>
            </a:fld>
            <a:endParaRPr lang="en-US"/>
          </a:p>
        </p:txBody>
      </p:sp>
    </p:spTree>
    <p:extLst>
      <p:ext uri="{BB962C8B-B14F-4D97-AF65-F5344CB8AC3E}">
        <p14:creationId xmlns:p14="http://schemas.microsoft.com/office/powerpoint/2010/main" val="4146097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14</a:t>
            </a:fld>
            <a:endParaRPr lang="en-US"/>
          </a:p>
        </p:txBody>
      </p:sp>
    </p:spTree>
    <p:extLst>
      <p:ext uri="{BB962C8B-B14F-4D97-AF65-F5344CB8AC3E}">
        <p14:creationId xmlns:p14="http://schemas.microsoft.com/office/powerpoint/2010/main" val="3757888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3</a:t>
            </a:fld>
            <a:endParaRPr lang="en-US"/>
          </a:p>
        </p:txBody>
      </p:sp>
    </p:spTree>
    <p:extLst>
      <p:ext uri="{BB962C8B-B14F-4D97-AF65-F5344CB8AC3E}">
        <p14:creationId xmlns:p14="http://schemas.microsoft.com/office/powerpoint/2010/main" val="417178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4</a:t>
            </a:fld>
            <a:endParaRPr lang="en-US"/>
          </a:p>
        </p:txBody>
      </p:sp>
    </p:spTree>
    <p:extLst>
      <p:ext uri="{BB962C8B-B14F-4D97-AF65-F5344CB8AC3E}">
        <p14:creationId xmlns:p14="http://schemas.microsoft.com/office/powerpoint/2010/main" val="2983064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5</a:t>
            </a:fld>
            <a:endParaRPr lang="en-US"/>
          </a:p>
        </p:txBody>
      </p:sp>
    </p:spTree>
    <p:extLst>
      <p:ext uri="{BB962C8B-B14F-4D97-AF65-F5344CB8AC3E}">
        <p14:creationId xmlns:p14="http://schemas.microsoft.com/office/powerpoint/2010/main" val="1401633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6</a:t>
            </a:fld>
            <a:endParaRPr lang="en-US"/>
          </a:p>
        </p:txBody>
      </p:sp>
    </p:spTree>
    <p:extLst>
      <p:ext uri="{BB962C8B-B14F-4D97-AF65-F5344CB8AC3E}">
        <p14:creationId xmlns:p14="http://schemas.microsoft.com/office/powerpoint/2010/main" val="196152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7</a:t>
            </a:fld>
            <a:endParaRPr lang="en-US"/>
          </a:p>
        </p:txBody>
      </p:sp>
    </p:spTree>
    <p:extLst>
      <p:ext uri="{BB962C8B-B14F-4D97-AF65-F5344CB8AC3E}">
        <p14:creationId xmlns:p14="http://schemas.microsoft.com/office/powerpoint/2010/main" val="2241579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8</a:t>
            </a:fld>
            <a:endParaRPr lang="en-US"/>
          </a:p>
        </p:txBody>
      </p:sp>
    </p:spTree>
    <p:extLst>
      <p:ext uri="{BB962C8B-B14F-4D97-AF65-F5344CB8AC3E}">
        <p14:creationId xmlns:p14="http://schemas.microsoft.com/office/powerpoint/2010/main" val="2353642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9</a:t>
            </a:fld>
            <a:endParaRPr lang="en-US"/>
          </a:p>
        </p:txBody>
      </p:sp>
    </p:spTree>
    <p:extLst>
      <p:ext uri="{BB962C8B-B14F-4D97-AF65-F5344CB8AC3E}">
        <p14:creationId xmlns:p14="http://schemas.microsoft.com/office/powerpoint/2010/main" val="3714783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10</a:t>
            </a:fld>
            <a:endParaRPr lang="en-US"/>
          </a:p>
        </p:txBody>
      </p:sp>
    </p:spTree>
    <p:extLst>
      <p:ext uri="{BB962C8B-B14F-4D97-AF65-F5344CB8AC3E}">
        <p14:creationId xmlns:p14="http://schemas.microsoft.com/office/powerpoint/2010/main" val="1614101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9F7D1-0151-4F52-B62B-EA41D4C00A98}"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9F7D1-0151-4F52-B62B-EA41D4C00A98}" type="datetimeFigureOut">
              <a:rPr lang="en-US" smtClean="0"/>
              <a:pPr/>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9F7D1-0151-4F52-B62B-EA41D4C00A98}" type="datetimeFigureOut">
              <a:rPr lang="en-US" smtClean="0"/>
              <a:pPr/>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9F7D1-0151-4F52-B62B-EA41D4C00A98}" type="datetimeFigureOut">
              <a:rPr lang="en-US" smtClean="0"/>
              <a:pPr/>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F7D1-0151-4F52-B62B-EA41D4C00A98}" type="datetimeFigureOut">
              <a:rPr lang="en-US" smtClean="0"/>
              <a:pPr/>
              <a:t>22/5/2014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04965-1282-4023-A448-6E85758FC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aidslaw.ca/"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aidslaw.ca/droitcriminel" TargetMode="External"/><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81000"/>
            <a:ext cx="990600" cy="838200"/>
          </a:xfrm>
          <a:prstGeom prst="ellipse">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381000"/>
            <a:ext cx="4038600" cy="838200"/>
          </a:xfrm>
          <a:custGeom>
            <a:avLst/>
            <a:gdLst>
              <a:gd name="connsiteX0" fmla="*/ 0 w 4038600"/>
              <a:gd name="connsiteY0" fmla="*/ 279406 h 1676400"/>
              <a:gd name="connsiteX1" fmla="*/ 81836 w 4038600"/>
              <a:gd name="connsiteY1" fmla="*/ 81836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52398 w 4090998"/>
              <a:gd name="connsiteY0" fmla="*/ 279406 h 1676400"/>
              <a:gd name="connsiteX1" fmla="*/ 52398 w 4090998"/>
              <a:gd name="connsiteY1" fmla="*/ 7620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331805 h 1728799"/>
              <a:gd name="connsiteX1" fmla="*/ 52398 w 4090998"/>
              <a:gd name="connsiteY1" fmla="*/ 52399 h 1728799"/>
              <a:gd name="connsiteX2" fmla="*/ 331804 w 4090998"/>
              <a:gd name="connsiteY2" fmla="*/ 52399 h 1728799"/>
              <a:gd name="connsiteX3" fmla="*/ 3811592 w 4090998"/>
              <a:gd name="connsiteY3" fmla="*/ 52399 h 1728799"/>
              <a:gd name="connsiteX4" fmla="*/ 4009162 w 4090998"/>
              <a:gd name="connsiteY4" fmla="*/ 134235 h 1728799"/>
              <a:gd name="connsiteX5" fmla="*/ 4090998 w 4090998"/>
              <a:gd name="connsiteY5" fmla="*/ 331805 h 1728799"/>
              <a:gd name="connsiteX6" fmla="*/ 4090998 w 4090998"/>
              <a:gd name="connsiteY6" fmla="*/ 1449393 h 1728799"/>
              <a:gd name="connsiteX7" fmla="*/ 4009162 w 4090998"/>
              <a:gd name="connsiteY7" fmla="*/ 1646963 h 1728799"/>
              <a:gd name="connsiteX8" fmla="*/ 3811592 w 4090998"/>
              <a:gd name="connsiteY8" fmla="*/ 1728799 h 1728799"/>
              <a:gd name="connsiteX9" fmla="*/ 331804 w 4090998"/>
              <a:gd name="connsiteY9" fmla="*/ 1728799 h 1728799"/>
              <a:gd name="connsiteX10" fmla="*/ 134234 w 4090998"/>
              <a:gd name="connsiteY10" fmla="*/ 1646963 h 1728799"/>
              <a:gd name="connsiteX11" fmla="*/ 52398 w 4090998"/>
              <a:gd name="connsiteY11" fmla="*/ 1449393 h 1728799"/>
              <a:gd name="connsiteX12" fmla="*/ 52398 w 4090998"/>
              <a:gd name="connsiteY12" fmla="*/ 331805 h 1728799"/>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0 w 4038600"/>
              <a:gd name="connsiteY0" fmla="*/ 279406 h 1728799"/>
              <a:gd name="connsiteX1" fmla="*/ 0 w 4038600"/>
              <a:gd name="connsiteY1" fmla="*/ 0 h 1728799"/>
              <a:gd name="connsiteX2" fmla="*/ 279406 w 4038600"/>
              <a:gd name="connsiteY2" fmla="*/ 0 h 1728799"/>
              <a:gd name="connsiteX3" fmla="*/ 3759194 w 4038600"/>
              <a:gd name="connsiteY3" fmla="*/ 0 h 1728799"/>
              <a:gd name="connsiteX4" fmla="*/ 3956764 w 4038600"/>
              <a:gd name="connsiteY4" fmla="*/ 81836 h 1728799"/>
              <a:gd name="connsiteX5" fmla="*/ 4038600 w 4038600"/>
              <a:gd name="connsiteY5" fmla="*/ 279406 h 1728799"/>
              <a:gd name="connsiteX6" fmla="*/ 4038600 w 4038600"/>
              <a:gd name="connsiteY6" fmla="*/ 1396994 h 1728799"/>
              <a:gd name="connsiteX7" fmla="*/ 3956764 w 4038600"/>
              <a:gd name="connsiteY7" fmla="*/ 1594564 h 1728799"/>
              <a:gd name="connsiteX8" fmla="*/ 3759194 w 4038600"/>
              <a:gd name="connsiteY8" fmla="*/ 1676400 h 1728799"/>
              <a:gd name="connsiteX9" fmla="*/ 279406 w 4038600"/>
              <a:gd name="connsiteY9" fmla="*/ 1676400 h 1728799"/>
              <a:gd name="connsiteX10" fmla="*/ 76200 w 4038600"/>
              <a:gd name="connsiteY10" fmla="*/ 1676400 h 1728799"/>
              <a:gd name="connsiteX11" fmla="*/ 0 w 4038600"/>
              <a:gd name="connsiteY11" fmla="*/ 1396994 h 1728799"/>
              <a:gd name="connsiteX12" fmla="*/ 0 w 4038600"/>
              <a:gd name="connsiteY12" fmla="*/ 279406 h 1728799"/>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74624 w 4113224"/>
              <a:gd name="connsiteY0" fmla="*/ 279406 h 1676400"/>
              <a:gd name="connsiteX1" fmla="*/ 74624 w 4113224"/>
              <a:gd name="connsiteY1" fmla="*/ 0 h 1676400"/>
              <a:gd name="connsiteX2" fmla="*/ 354030 w 4113224"/>
              <a:gd name="connsiteY2" fmla="*/ 0 h 1676400"/>
              <a:gd name="connsiteX3" fmla="*/ 3833818 w 4113224"/>
              <a:gd name="connsiteY3" fmla="*/ 0 h 1676400"/>
              <a:gd name="connsiteX4" fmla="*/ 4031388 w 4113224"/>
              <a:gd name="connsiteY4" fmla="*/ 81836 h 1676400"/>
              <a:gd name="connsiteX5" fmla="*/ 4113224 w 4113224"/>
              <a:gd name="connsiteY5" fmla="*/ 279406 h 1676400"/>
              <a:gd name="connsiteX6" fmla="*/ 4113224 w 4113224"/>
              <a:gd name="connsiteY6" fmla="*/ 1396994 h 1676400"/>
              <a:gd name="connsiteX7" fmla="*/ 4031388 w 4113224"/>
              <a:gd name="connsiteY7" fmla="*/ 1594564 h 1676400"/>
              <a:gd name="connsiteX8" fmla="*/ 3833818 w 4113224"/>
              <a:gd name="connsiteY8" fmla="*/ 1676400 h 1676400"/>
              <a:gd name="connsiteX9" fmla="*/ 354030 w 4113224"/>
              <a:gd name="connsiteY9" fmla="*/ 1676400 h 1676400"/>
              <a:gd name="connsiteX10" fmla="*/ 74624 w 4113224"/>
              <a:gd name="connsiteY10" fmla="*/ 1676400 h 1676400"/>
              <a:gd name="connsiteX11" fmla="*/ 74624 w 4113224"/>
              <a:gd name="connsiteY11" fmla="*/ 1396994 h 1676400"/>
              <a:gd name="connsiteX12" fmla="*/ 74624 w 4113224"/>
              <a:gd name="connsiteY12" fmla="*/ 279406 h 1676400"/>
              <a:gd name="connsiteX0" fmla="*/ 0 w 4038600"/>
              <a:gd name="connsiteY0" fmla="*/ 279406 h 1681151"/>
              <a:gd name="connsiteX1" fmla="*/ 0 w 4038600"/>
              <a:gd name="connsiteY1" fmla="*/ 0 h 1681151"/>
              <a:gd name="connsiteX2" fmla="*/ 279406 w 4038600"/>
              <a:gd name="connsiteY2" fmla="*/ 0 h 1681151"/>
              <a:gd name="connsiteX3" fmla="*/ 3759194 w 4038600"/>
              <a:gd name="connsiteY3" fmla="*/ 0 h 1681151"/>
              <a:gd name="connsiteX4" fmla="*/ 3956764 w 4038600"/>
              <a:gd name="connsiteY4" fmla="*/ 81836 h 1681151"/>
              <a:gd name="connsiteX5" fmla="*/ 4038600 w 4038600"/>
              <a:gd name="connsiteY5" fmla="*/ 279406 h 1681151"/>
              <a:gd name="connsiteX6" fmla="*/ 4038600 w 4038600"/>
              <a:gd name="connsiteY6" fmla="*/ 1396994 h 1681151"/>
              <a:gd name="connsiteX7" fmla="*/ 3956764 w 4038600"/>
              <a:gd name="connsiteY7" fmla="*/ 1594564 h 1681151"/>
              <a:gd name="connsiteX8" fmla="*/ 3759194 w 4038600"/>
              <a:gd name="connsiteY8" fmla="*/ 1676400 h 1681151"/>
              <a:gd name="connsiteX9" fmla="*/ 279406 w 4038600"/>
              <a:gd name="connsiteY9" fmla="*/ 1676400 h 1681151"/>
              <a:gd name="connsiteX10" fmla="*/ 0 w 4038600"/>
              <a:gd name="connsiteY10" fmla="*/ 1676400 h 1681151"/>
              <a:gd name="connsiteX11" fmla="*/ 0 w 4038600"/>
              <a:gd name="connsiteY11" fmla="*/ 1396994 h 1681151"/>
              <a:gd name="connsiteX12" fmla="*/ 0 w 4038600"/>
              <a:gd name="connsiteY12" fmla="*/ 279406 h 16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38600" h="1681151">
                <a:moveTo>
                  <a:pt x="0" y="279406"/>
                </a:moveTo>
                <a:cubicBezTo>
                  <a:pt x="0" y="205303"/>
                  <a:pt x="4752" y="26999"/>
                  <a:pt x="0" y="0"/>
                </a:cubicBezTo>
                <a:cubicBezTo>
                  <a:pt x="1599" y="4751"/>
                  <a:pt x="205303" y="0"/>
                  <a:pt x="279406" y="0"/>
                </a:cubicBezTo>
                <a:lnTo>
                  <a:pt x="3759194" y="0"/>
                </a:lnTo>
                <a:cubicBezTo>
                  <a:pt x="3833297" y="0"/>
                  <a:pt x="3904365" y="29438"/>
                  <a:pt x="3956764" y="81836"/>
                </a:cubicBezTo>
                <a:cubicBezTo>
                  <a:pt x="4009163" y="134235"/>
                  <a:pt x="4038600" y="205303"/>
                  <a:pt x="4038600" y="279406"/>
                </a:cubicBezTo>
                <a:lnTo>
                  <a:pt x="4038600" y="1396994"/>
                </a:lnTo>
                <a:cubicBezTo>
                  <a:pt x="4038600" y="1471097"/>
                  <a:pt x="4009163" y="1542165"/>
                  <a:pt x="3956764" y="1594564"/>
                </a:cubicBezTo>
                <a:cubicBezTo>
                  <a:pt x="3904365" y="1646963"/>
                  <a:pt x="3833297" y="1676400"/>
                  <a:pt x="3759194" y="1676400"/>
                </a:cubicBezTo>
                <a:lnTo>
                  <a:pt x="279406" y="1676400"/>
                </a:lnTo>
                <a:lnTo>
                  <a:pt x="0" y="1676400"/>
                </a:lnTo>
                <a:cubicBezTo>
                  <a:pt x="7926" y="1681151"/>
                  <a:pt x="0" y="1471097"/>
                  <a:pt x="0" y="1396994"/>
                </a:cubicBezTo>
                <a:lnTo>
                  <a:pt x="0" y="279406"/>
                </a:lnTo>
                <a:close/>
              </a:path>
            </a:pathLst>
          </a:custGeom>
          <a:solidFill>
            <a:srgbClr val="57585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a:latin typeface="+mj-lt"/>
                <a:cs typeface="Arial" pitchFamily="34" charset="0"/>
              </a:rPr>
              <a:t>Vivre avec le VIH</a:t>
            </a:r>
            <a:endParaRPr lang="en-US" sz="4200" b="1" dirty="0">
              <a:latin typeface="+mj-lt"/>
              <a:cs typeface="Arial" pitchFamily="34" charset="0"/>
            </a:endParaRPr>
          </a:p>
        </p:txBody>
      </p:sp>
      <p:sp>
        <p:nvSpPr>
          <p:cNvPr id="15" name="TextBox 14"/>
          <p:cNvSpPr txBox="1"/>
          <p:nvPr/>
        </p:nvSpPr>
        <p:spPr>
          <a:xfrm>
            <a:off x="609600" y="1219200"/>
            <a:ext cx="4419600" cy="1323439"/>
          </a:xfrm>
          <a:prstGeom prst="rect">
            <a:avLst/>
          </a:prstGeom>
          <a:noFill/>
        </p:spPr>
        <p:txBody>
          <a:bodyPr wrap="square" rtlCol="0">
            <a:spAutoFit/>
          </a:bodyPr>
          <a:lstStyle/>
          <a:p>
            <a:r>
              <a:rPr lang="en-US" sz="8000" b="1">
                <a:solidFill>
                  <a:srgbClr val="F68E23"/>
                </a:solidFill>
              </a:rPr>
              <a:t>Connaître</a:t>
            </a:r>
            <a:endParaRPr lang="en-US" sz="8000" b="1" dirty="0" smtClean="0">
              <a:solidFill>
                <a:srgbClr val="F68E23"/>
              </a:solidFill>
            </a:endParaRPr>
          </a:p>
        </p:txBody>
      </p:sp>
      <p:sp>
        <p:nvSpPr>
          <p:cNvPr id="16" name="TextBox 15"/>
          <p:cNvSpPr txBox="1"/>
          <p:nvPr/>
        </p:nvSpPr>
        <p:spPr>
          <a:xfrm>
            <a:off x="685800" y="2057400"/>
            <a:ext cx="2819400" cy="1323439"/>
          </a:xfrm>
          <a:prstGeom prst="rect">
            <a:avLst/>
          </a:prstGeom>
          <a:noFill/>
        </p:spPr>
        <p:txBody>
          <a:bodyPr wrap="square" rtlCol="0">
            <a:spAutoFit/>
          </a:bodyPr>
          <a:lstStyle/>
          <a:p>
            <a:r>
              <a:rPr lang="en-US" sz="8000" b="1">
                <a:solidFill>
                  <a:srgbClr val="F68E23"/>
                </a:solidFill>
              </a:rPr>
              <a:t>ses</a:t>
            </a:r>
            <a:endParaRPr lang="en-US" sz="8000" b="1" dirty="0" smtClean="0">
              <a:solidFill>
                <a:srgbClr val="F68E23"/>
              </a:solidFill>
            </a:endParaRPr>
          </a:p>
        </p:txBody>
      </p:sp>
      <p:sp>
        <p:nvSpPr>
          <p:cNvPr id="17" name="TextBox 16"/>
          <p:cNvSpPr txBox="1"/>
          <p:nvPr/>
        </p:nvSpPr>
        <p:spPr>
          <a:xfrm>
            <a:off x="1371600" y="3086100"/>
            <a:ext cx="2819400" cy="1323439"/>
          </a:xfrm>
          <a:prstGeom prst="rect">
            <a:avLst/>
          </a:prstGeom>
          <a:noFill/>
        </p:spPr>
        <p:txBody>
          <a:bodyPr wrap="square" rtlCol="0">
            <a:spAutoFit/>
          </a:bodyPr>
          <a:lstStyle/>
          <a:p>
            <a:r>
              <a:rPr lang="en-US" sz="8000" b="1">
                <a:solidFill>
                  <a:schemeClr val="bg1"/>
                </a:solidFill>
              </a:rPr>
              <a:t>droits</a:t>
            </a:r>
            <a:endParaRPr lang="en-US" sz="8000" b="1" dirty="0" smtClean="0">
              <a:solidFill>
                <a:schemeClr val="bg1"/>
              </a:solidFill>
            </a:endParaRPr>
          </a:p>
        </p:txBody>
      </p:sp>
      <p:sp>
        <p:nvSpPr>
          <p:cNvPr id="18" name="TextBox 17"/>
          <p:cNvSpPr txBox="1"/>
          <p:nvPr/>
        </p:nvSpPr>
        <p:spPr>
          <a:xfrm>
            <a:off x="1371600" y="5257800"/>
            <a:ext cx="5105400" cy="1200329"/>
          </a:xfrm>
          <a:prstGeom prst="rect">
            <a:avLst/>
          </a:prstGeom>
          <a:noFill/>
        </p:spPr>
        <p:txBody>
          <a:bodyPr wrap="square" rtlCol="0">
            <a:spAutoFit/>
          </a:bodyPr>
          <a:lstStyle/>
          <a:p>
            <a:pPr algn="r"/>
            <a:r>
              <a:rPr lang="en-US" sz="3600" spc="600">
                <a:effectLst>
                  <a:outerShdw blurRad="38100" dist="38100" dir="2700000" algn="tl">
                    <a:srgbClr val="000000">
                      <a:alpha val="43137"/>
                    </a:srgbClr>
                  </a:outerShdw>
                </a:effectLst>
              </a:rPr>
              <a:t>Le </a:t>
            </a:r>
            <a:r>
              <a:rPr lang="en-US" sz="3600" spc="600" smtClean="0">
                <a:effectLst>
                  <a:outerShdw blurRad="38100" dist="38100" dir="2700000" algn="tl">
                    <a:srgbClr val="000000">
                      <a:alpha val="43137"/>
                    </a:srgbClr>
                  </a:outerShdw>
                </a:effectLst>
              </a:rPr>
              <a:t>dévoilement en milieu de travail</a:t>
            </a:r>
            <a:endParaRPr lang="en-US" sz="3600" spc="600" dirty="0">
              <a:effectLst>
                <a:outerShdw blurRad="38100" dist="38100" dir="2700000" algn="tl">
                  <a:srgbClr val="000000">
                    <a:alpha val="43137"/>
                  </a:srgbClr>
                </a:outerShdw>
              </a:effectLst>
            </a:endParaRPr>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5" name="TextBox 24"/>
          <p:cNvSpPr txBox="1"/>
          <p:nvPr/>
        </p:nvSpPr>
        <p:spPr>
          <a:xfrm>
            <a:off x="7162800" y="914400"/>
            <a:ext cx="1600200" cy="2893100"/>
          </a:xfrm>
          <a:prstGeom prst="rect">
            <a:avLst/>
          </a:prstGeom>
          <a:noFill/>
        </p:spPr>
        <p:txBody>
          <a:bodyPr wrap="square" rtlCol="0">
            <a:spAutoFit/>
          </a:bodyPr>
          <a:lstStyle/>
          <a:p>
            <a:r>
              <a:rPr lang="fr-CA" sz="1400">
                <a:solidFill>
                  <a:schemeClr val="bg1">
                    <a:lumMod val="50000"/>
                  </a:schemeClr>
                </a:solidFill>
              </a:rPr>
              <a:t>Les informations contenues dans cette</a:t>
            </a:r>
          </a:p>
          <a:p>
            <a:r>
              <a:rPr lang="fr-CA" sz="1400">
                <a:solidFill>
                  <a:schemeClr val="bg1">
                    <a:lumMod val="50000"/>
                  </a:schemeClr>
                </a:solidFill>
              </a:rPr>
              <a:t>publication concernent le droit mais</a:t>
            </a:r>
          </a:p>
          <a:p>
            <a:r>
              <a:rPr lang="fr-CA" sz="1400">
                <a:solidFill>
                  <a:schemeClr val="bg1">
                    <a:lumMod val="50000"/>
                  </a:schemeClr>
                </a:solidFill>
              </a:rPr>
              <a:t>ne constituent pas un avis juridique.</a:t>
            </a:r>
          </a:p>
          <a:p>
            <a:r>
              <a:rPr lang="fr-CA" sz="1400">
                <a:solidFill>
                  <a:schemeClr val="bg1">
                    <a:lumMod val="50000"/>
                  </a:schemeClr>
                </a:solidFill>
              </a:rPr>
              <a:t>Pour obtenir un avis juridique, veuillez</a:t>
            </a:r>
          </a:p>
          <a:p>
            <a:r>
              <a:rPr lang="fr-CA" sz="1400">
                <a:solidFill>
                  <a:schemeClr val="bg1">
                    <a:lumMod val="50000"/>
                  </a:schemeClr>
                </a:solidFill>
              </a:rPr>
              <a:t>consulter un avocat dans votre région.</a:t>
            </a:r>
            <a:endParaRPr lang="en-US" sz="1400" dirty="0">
              <a:solidFill>
                <a:schemeClr val="bg1">
                  <a:lumMod val="50000"/>
                </a:schemeClr>
              </a:solidFill>
            </a:endParaRPr>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30" name="Rounded Rectangle 29"/>
          <p:cNvSpPr/>
          <p:nvPr/>
        </p:nvSpPr>
        <p:spPr>
          <a:xfrm>
            <a:off x="1600200" y="4648200"/>
            <a:ext cx="457200" cy="457200"/>
          </a:xfrm>
          <a:prstGeom prst="roundRect">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31" name="Rounded Rectangle 30"/>
          <p:cNvSpPr/>
          <p:nvPr/>
        </p:nvSpPr>
        <p:spPr>
          <a:xfrm>
            <a:off x="2209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2819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4290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40386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648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5257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5867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620000" cy="13716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7239000" cy="1107996"/>
          </a:xfrm>
          <a:prstGeom prst="rect">
            <a:avLst/>
          </a:prstGeom>
          <a:noFill/>
        </p:spPr>
        <p:txBody>
          <a:bodyPr wrap="square" rtlCol="0">
            <a:spAutoFit/>
          </a:bodyPr>
          <a:lstStyle/>
          <a:p>
            <a:r>
              <a:rPr lang="en-US" sz="2200" b="1" smtClean="0">
                <a:solidFill>
                  <a:schemeClr val="bg1"/>
                </a:solidFill>
              </a:rPr>
              <a:t>8. </a:t>
            </a:r>
            <a:r>
              <a:rPr lang="fr-CA" sz="2200" b="1">
                <a:solidFill>
                  <a:schemeClr val="bg1"/>
                </a:solidFill>
              </a:rPr>
              <a:t>Mon employeur (</a:t>
            </a:r>
            <a:r>
              <a:rPr lang="fr-CA" sz="2200" b="1" smtClean="0">
                <a:solidFill>
                  <a:schemeClr val="bg1"/>
                </a:solidFill>
              </a:rPr>
              <a:t>ou son </a:t>
            </a:r>
            <a:r>
              <a:rPr lang="fr-CA" sz="2200" b="1">
                <a:solidFill>
                  <a:schemeClr val="bg1"/>
                </a:solidFill>
              </a:rPr>
              <a:t>assureur) </a:t>
            </a:r>
            <a:r>
              <a:rPr lang="fr-CA" sz="2200" b="1" smtClean="0">
                <a:solidFill>
                  <a:schemeClr val="bg1"/>
                </a:solidFill>
              </a:rPr>
              <a:t>peut-il me </a:t>
            </a:r>
            <a:r>
              <a:rPr lang="fr-CA" sz="2200" b="1">
                <a:solidFill>
                  <a:schemeClr val="bg1"/>
                </a:solidFill>
              </a:rPr>
              <a:t>refuser </a:t>
            </a:r>
            <a:r>
              <a:rPr lang="fr-CA" sz="2200" b="1" smtClean="0">
                <a:solidFill>
                  <a:schemeClr val="bg1"/>
                </a:solidFill>
              </a:rPr>
              <a:t>des prestations </a:t>
            </a:r>
            <a:r>
              <a:rPr lang="fr-CA" sz="2200" b="1">
                <a:solidFill>
                  <a:schemeClr val="bg1"/>
                </a:solidFill>
              </a:rPr>
              <a:t>de </a:t>
            </a:r>
            <a:r>
              <a:rPr lang="fr-CA" sz="2200" b="1" smtClean="0">
                <a:solidFill>
                  <a:schemeClr val="bg1"/>
                </a:solidFill>
              </a:rPr>
              <a:t>maladie ou d’invalidité parce </a:t>
            </a:r>
            <a:r>
              <a:rPr lang="fr-CA" sz="2200" b="1">
                <a:solidFill>
                  <a:schemeClr val="bg1"/>
                </a:solidFill>
              </a:rPr>
              <a:t>que </a:t>
            </a:r>
            <a:r>
              <a:rPr lang="fr-CA" sz="2200" b="1" smtClean="0">
                <a:solidFill>
                  <a:schemeClr val="bg1"/>
                </a:solidFill>
              </a:rPr>
              <a:t>je suis séropositif </a:t>
            </a:r>
            <a:r>
              <a:rPr lang="fr-CA" sz="2200" b="1">
                <a:solidFill>
                  <a:schemeClr val="bg1"/>
                </a:solidFill>
              </a:rPr>
              <a:t>au VIH</a:t>
            </a:r>
            <a:r>
              <a:rPr lang="en-US" sz="2200" b="1" smtClean="0">
                <a:solidFill>
                  <a:schemeClr val="bg1"/>
                </a:solidFill>
              </a:rPr>
              <a:t>?</a:t>
            </a:r>
            <a:endParaRPr lang="en-US" sz="2200" b="1" dirty="0">
              <a:solidFill>
                <a:schemeClr val="bg1"/>
              </a:solidFill>
            </a:endParaRPr>
          </a:p>
        </p:txBody>
      </p:sp>
      <p:sp>
        <p:nvSpPr>
          <p:cNvPr id="11" name="TextBox 10"/>
          <p:cNvSpPr txBox="1"/>
          <p:nvPr/>
        </p:nvSpPr>
        <p:spPr>
          <a:xfrm>
            <a:off x="152400" y="762000"/>
            <a:ext cx="8763000" cy="4339650"/>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Votre employeur</a:t>
            </a:r>
            <a:r>
              <a:rPr lang="en-US" sz="2000" smtClean="0"/>
              <a:t> (</a:t>
            </a:r>
            <a:r>
              <a:rPr lang="fr-CA" sz="2000" smtClean="0"/>
              <a:t>ou la compagnie d’assurance</a:t>
            </a:r>
            <a:r>
              <a:rPr lang="en-US" sz="2000" smtClean="0"/>
              <a:t>) </a:t>
            </a:r>
            <a:r>
              <a:rPr lang="fr-CA" sz="2000"/>
              <a:t>ne peut pas </a:t>
            </a:r>
            <a:r>
              <a:rPr lang="fr-CA" sz="2000" smtClean="0"/>
              <a:t>vous refuser des prestations </a:t>
            </a:r>
            <a:r>
              <a:rPr lang="fr-CA" sz="2000"/>
              <a:t>de maladie ou d’invalidité parce que </a:t>
            </a:r>
            <a:r>
              <a:rPr lang="fr-CA" sz="2000" smtClean="0"/>
              <a:t>vous avez </a:t>
            </a:r>
            <a:r>
              <a:rPr lang="fr-CA" sz="2000"/>
              <a:t>l’infection à VIH plutôt qu’un autre trouble médical</a:t>
            </a:r>
            <a:r>
              <a:rPr lang="en-US" sz="2000" smtClean="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smtClean="0"/>
              <a:t>Plusieurs régimes d’assurance collective </a:t>
            </a:r>
            <a:r>
              <a:rPr lang="fr-CA" sz="2000" smtClean="0"/>
              <a:t>renferment des clauses relatives à des </a:t>
            </a:r>
            <a:br>
              <a:rPr lang="fr-CA" sz="2000" smtClean="0"/>
            </a:br>
            <a:r>
              <a:rPr lang="fr-CA" sz="2000" smtClean="0"/>
              <a:t>« conditions préexistantes ».</a:t>
            </a:r>
            <a:r>
              <a:rPr lang="en-US" sz="2000" smtClean="0"/>
              <a:t> </a:t>
            </a:r>
            <a:r>
              <a:rPr lang="fr-CA" sz="2000" smtClean="0"/>
              <a:t>Si vous étiez séropositif au VIH avant d’être embauché par l’employeur, il est possible que </a:t>
            </a:r>
            <a:r>
              <a:rPr lang="en-US" sz="2000" smtClean="0"/>
              <a:t>vous deviez payer </a:t>
            </a:r>
            <a:r>
              <a:rPr lang="fr-CA" sz="2000" smtClean="0"/>
              <a:t>une prime additionnelle pour la couverture</a:t>
            </a:r>
            <a:r>
              <a:rPr lang="en-US" sz="2000" smtClean="0"/>
              <a:t>, que vous deviez attendre un certain temps avant de pouvoir faire une réclamation liée à la condition préexistante, ou que soit </a:t>
            </a:r>
            <a:r>
              <a:rPr lang="fr-CA" sz="2000" smtClean="0"/>
              <a:t>exclue toute </a:t>
            </a:r>
            <a:r>
              <a:rPr lang="fr-CA" sz="2000"/>
              <a:t>couverture </a:t>
            </a:r>
            <a:r>
              <a:rPr lang="fr-CA" sz="2000" smtClean="0"/>
              <a:t>de </a:t>
            </a:r>
            <a:r>
              <a:rPr lang="fr-CA" sz="2000"/>
              <a:t>frais liés à des </a:t>
            </a:r>
            <a:r>
              <a:rPr lang="fr-CA" sz="2000" smtClean="0"/>
              <a:t>conditions préexistantes</a:t>
            </a:r>
            <a:r>
              <a:rPr lang="en-US" sz="2000" smtClean="0"/>
              <a:t>. </a:t>
            </a:r>
          </a:p>
          <a:p>
            <a:endParaRPr lang="en-US" sz="1600" dirty="0" smtClean="0"/>
          </a:p>
        </p:txBody>
      </p:sp>
    </p:spTree>
    <p:extLst>
      <p:ext uri="{BB962C8B-B14F-4D97-AF65-F5344CB8AC3E}">
        <p14:creationId xmlns:p14="http://schemas.microsoft.com/office/powerpoint/2010/main" val="8113547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smtClean="0">
                <a:solidFill>
                  <a:schemeClr val="bg1"/>
                </a:solidFill>
              </a:rPr>
              <a:t>9. </a:t>
            </a:r>
            <a:r>
              <a:rPr lang="fr-CA" sz="2200" b="1">
                <a:solidFill>
                  <a:schemeClr val="bg1"/>
                </a:solidFill>
              </a:rPr>
              <a:t>Dois-je </a:t>
            </a:r>
            <a:r>
              <a:rPr lang="fr-CA" sz="2200" b="1" smtClean="0">
                <a:solidFill>
                  <a:schemeClr val="bg1"/>
                </a:solidFill>
              </a:rPr>
              <a:t>dévoiler mon </a:t>
            </a:r>
            <a:r>
              <a:rPr lang="fr-CA" sz="2200" b="1">
                <a:solidFill>
                  <a:schemeClr val="bg1"/>
                </a:solidFill>
              </a:rPr>
              <a:t>infection </a:t>
            </a:r>
            <a:r>
              <a:rPr lang="fr-CA" sz="2200" b="1" smtClean="0">
                <a:solidFill>
                  <a:schemeClr val="bg1"/>
                </a:solidFill>
              </a:rPr>
              <a:t>à VIH </a:t>
            </a:r>
            <a:r>
              <a:rPr lang="fr-CA" sz="2200" b="1">
                <a:solidFill>
                  <a:schemeClr val="bg1"/>
                </a:solidFill>
              </a:rPr>
              <a:t>afin de </a:t>
            </a:r>
            <a:r>
              <a:rPr lang="fr-CA" sz="2200" b="1" smtClean="0">
                <a:solidFill>
                  <a:schemeClr val="bg1"/>
                </a:solidFill>
              </a:rPr>
              <a:t>faire une réclamation à </a:t>
            </a:r>
            <a:r>
              <a:rPr lang="fr-CA" sz="2200" b="1">
                <a:solidFill>
                  <a:schemeClr val="bg1"/>
                </a:solidFill>
              </a:rPr>
              <a:t>mon </a:t>
            </a:r>
            <a:r>
              <a:rPr lang="fr-CA" sz="2200" b="1" smtClean="0">
                <a:solidFill>
                  <a:schemeClr val="bg1"/>
                </a:solidFill>
              </a:rPr>
              <a:t>assurance d’employé</a:t>
            </a:r>
            <a:r>
              <a:rPr lang="en-US" sz="2200" b="1" smtClean="0">
                <a:solidFill>
                  <a:schemeClr val="bg1"/>
                </a:solidFill>
              </a:rPr>
              <a:t>?</a:t>
            </a:r>
            <a:endParaRPr lang="en-US" sz="2200" b="1" dirty="0" smtClean="0">
              <a:solidFill>
                <a:schemeClr val="bg1"/>
              </a:solidFill>
            </a:endParaRPr>
          </a:p>
        </p:txBody>
      </p:sp>
      <p:sp>
        <p:nvSpPr>
          <p:cNvPr id="11" name="TextBox 10"/>
          <p:cNvSpPr txBox="1"/>
          <p:nvPr/>
        </p:nvSpPr>
        <p:spPr>
          <a:xfrm>
            <a:off x="152400" y="762000"/>
            <a:ext cx="8763000" cy="3354765"/>
          </a:xfrm>
          <a:prstGeom prst="rect">
            <a:avLst/>
          </a:prstGeom>
          <a:noFill/>
        </p:spPr>
        <p:txBody>
          <a:bodyPr wrap="square" rtlCol="0">
            <a:spAutoFit/>
          </a:bodyPr>
          <a:lstStyle/>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2000" smtClean="0"/>
              <a:t>Vous devrez </a:t>
            </a:r>
            <a:r>
              <a:rPr lang="fr-CA" sz="2000" smtClean="0"/>
              <a:t>fournir en preuve une documentation médicale, pour </a:t>
            </a:r>
            <a:r>
              <a:rPr lang="en-CA" sz="2000" smtClean="0"/>
              <a:t>demander des prestations. </a:t>
            </a:r>
            <a:r>
              <a:rPr lang="fr-CA" sz="2000" smtClean="0"/>
              <a:t>Par conséquent, votre </a:t>
            </a:r>
            <a:r>
              <a:rPr lang="fr-CA" sz="2000"/>
              <a:t>médecin </a:t>
            </a:r>
            <a:r>
              <a:rPr lang="fr-CA" sz="2000" smtClean="0"/>
              <a:t>pourrait devoir révéler </a:t>
            </a:r>
            <a:r>
              <a:rPr lang="fr-CA" sz="2000"/>
              <a:t>des troubles ou diagnostics </a:t>
            </a:r>
            <a:r>
              <a:rPr lang="fr-CA" sz="2000" smtClean="0"/>
              <a:t>spécifiques à </a:t>
            </a:r>
            <a:r>
              <a:rPr lang="fr-CA" sz="2000"/>
              <a:t>la compagnie d’assurance, lorsque vous </a:t>
            </a:r>
            <a:r>
              <a:rPr lang="fr-CA" sz="2000" smtClean="0"/>
              <a:t>demandez des </a:t>
            </a:r>
            <a:r>
              <a:rPr lang="fr-CA" sz="2000"/>
              <a:t>prestations ou faites une réclamation</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Si vos formulaires et autres documents passent dans les mains de votre employeur ou d’une personne du département des ressources humaines,</a:t>
            </a:r>
            <a:r>
              <a:rPr lang="en-US" sz="2000" smtClean="0"/>
              <a:t> </a:t>
            </a:r>
            <a:r>
              <a:rPr lang="fr-CA" sz="2000" smtClean="0"/>
              <a:t>vous pourriez </a:t>
            </a:r>
            <a:r>
              <a:rPr lang="fr-CA" sz="2000"/>
              <a:t>préférer remettre vos documents </a:t>
            </a:r>
            <a:r>
              <a:rPr lang="fr-CA" sz="2000" smtClean="0"/>
              <a:t>médicaux dans </a:t>
            </a:r>
            <a:r>
              <a:rPr lang="fr-CA" sz="2000"/>
              <a:t>une enveloppe scellée</a:t>
            </a:r>
            <a:r>
              <a:rPr lang="en-US" sz="2000" smtClean="0"/>
              <a:t> ou les envoyer directement </a:t>
            </a:r>
            <a:r>
              <a:rPr lang="fr-CA" sz="2000" smtClean="0"/>
              <a:t>à </a:t>
            </a:r>
            <a:r>
              <a:rPr lang="fr-CA" sz="2000"/>
              <a:t>la compagnie d’assurance</a:t>
            </a:r>
            <a:r>
              <a:rPr lang="en-US" sz="2000" smtClean="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7"/>
            <a:ext cx="7162800" cy="1184198"/>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7162800" cy="1107996"/>
          </a:xfrm>
          <a:prstGeom prst="rect">
            <a:avLst/>
          </a:prstGeom>
          <a:noFill/>
        </p:spPr>
        <p:txBody>
          <a:bodyPr wrap="square" rtlCol="0">
            <a:spAutoFit/>
          </a:bodyPr>
          <a:lstStyle/>
          <a:p>
            <a:r>
              <a:rPr lang="en-US" sz="2200" b="1" smtClean="0">
                <a:solidFill>
                  <a:schemeClr val="bg1"/>
                </a:solidFill>
              </a:rPr>
              <a:t>10. </a:t>
            </a:r>
            <a:r>
              <a:rPr lang="fr-CA" sz="2200" b="1">
                <a:solidFill>
                  <a:schemeClr val="bg1"/>
                </a:solidFill>
              </a:rPr>
              <a:t>Si je demande </a:t>
            </a:r>
            <a:r>
              <a:rPr lang="fr-CA" sz="2200" b="1" smtClean="0">
                <a:solidFill>
                  <a:schemeClr val="bg1"/>
                </a:solidFill>
              </a:rPr>
              <a:t>des accommodements en </a:t>
            </a:r>
            <a:r>
              <a:rPr lang="fr-CA" sz="2200" b="1">
                <a:solidFill>
                  <a:schemeClr val="bg1"/>
                </a:solidFill>
              </a:rPr>
              <a:t>milieu de </a:t>
            </a:r>
            <a:r>
              <a:rPr lang="fr-CA" sz="2200" b="1" smtClean="0">
                <a:solidFill>
                  <a:schemeClr val="bg1"/>
                </a:solidFill>
              </a:rPr>
              <a:t>travail, ou </a:t>
            </a:r>
            <a:r>
              <a:rPr lang="fr-CA" sz="2200" b="1">
                <a:solidFill>
                  <a:schemeClr val="bg1"/>
                </a:solidFill>
              </a:rPr>
              <a:t>si j’ai besoin </a:t>
            </a:r>
            <a:r>
              <a:rPr lang="fr-CA" sz="2200" b="1" smtClean="0">
                <a:solidFill>
                  <a:schemeClr val="bg1"/>
                </a:solidFill>
              </a:rPr>
              <a:t>de prendre </a:t>
            </a:r>
            <a:r>
              <a:rPr lang="fr-CA" sz="2200" b="1">
                <a:solidFill>
                  <a:schemeClr val="bg1"/>
                </a:solidFill>
              </a:rPr>
              <a:t>un </a:t>
            </a:r>
            <a:r>
              <a:rPr lang="fr-CA" sz="2200" b="1" smtClean="0">
                <a:solidFill>
                  <a:schemeClr val="bg1"/>
                </a:solidFill>
              </a:rPr>
              <a:t>congé, dois-je expliquer à </a:t>
            </a:r>
            <a:r>
              <a:rPr lang="fr-CA" sz="2200" b="1">
                <a:solidFill>
                  <a:schemeClr val="bg1"/>
                </a:solidFill>
              </a:rPr>
              <a:t>mon </a:t>
            </a:r>
            <a:r>
              <a:rPr lang="fr-CA" sz="2200" b="1" smtClean="0">
                <a:solidFill>
                  <a:schemeClr val="bg1"/>
                </a:solidFill>
              </a:rPr>
              <a:t>employeur que </a:t>
            </a:r>
            <a:r>
              <a:rPr lang="fr-CA" sz="2200" b="1">
                <a:solidFill>
                  <a:schemeClr val="bg1"/>
                </a:solidFill>
              </a:rPr>
              <a:t>c’est parce </a:t>
            </a:r>
            <a:r>
              <a:rPr lang="fr-CA" sz="2200" b="1" smtClean="0">
                <a:solidFill>
                  <a:schemeClr val="bg1"/>
                </a:solidFill>
              </a:rPr>
              <a:t>que j’ai </a:t>
            </a:r>
            <a:r>
              <a:rPr lang="fr-CA" sz="2200" b="1">
                <a:solidFill>
                  <a:schemeClr val="bg1"/>
                </a:solidFill>
              </a:rPr>
              <a:t>le VIH</a:t>
            </a:r>
            <a:r>
              <a:rPr lang="en-US" sz="2200" b="1" smtClean="0">
                <a:solidFill>
                  <a:schemeClr val="bg1"/>
                </a:solidFill>
              </a:rPr>
              <a:t>? </a:t>
            </a:r>
            <a:endParaRPr lang="en-US" sz="2200" b="1" dirty="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676400"/>
            <a:ext cx="8610600" cy="1938992"/>
          </a:xfrm>
          <a:prstGeom prst="rect">
            <a:avLst/>
          </a:prstGeom>
        </p:spPr>
        <p:txBody>
          <a:bodyPr wrap="square">
            <a:spAutoFit/>
          </a:bodyPr>
          <a:lstStyle/>
          <a:p>
            <a:pPr marL="285750" indent="-285750">
              <a:buFont typeface="Arial" panose="020B0604020202020204" pitchFamily="34" charset="0"/>
              <a:buChar char="•"/>
            </a:pPr>
            <a:r>
              <a:rPr lang="en-US" sz="2000" smtClean="0"/>
              <a:t>Pour demander un accommodement, </a:t>
            </a:r>
            <a:r>
              <a:rPr lang="fr-CA" sz="2000" smtClean="0"/>
              <a:t>il </a:t>
            </a:r>
            <a:r>
              <a:rPr lang="fr-CA" sz="2000"/>
              <a:t>n’est pas nécessaire </a:t>
            </a:r>
            <a:r>
              <a:rPr lang="fr-CA" sz="2000" smtClean="0"/>
              <a:t>de fournir un </a:t>
            </a:r>
            <a:r>
              <a:rPr lang="fr-CA" sz="2000"/>
              <a:t>diagnostic précis à votre employeur</a:t>
            </a:r>
            <a:r>
              <a:rPr lang="en-US" sz="2000" smtClean="0"/>
              <a:t>.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fr-CA" sz="2000" smtClean="0"/>
              <a:t>Vous devrez </a:t>
            </a:r>
            <a:r>
              <a:rPr lang="fr-CA" sz="2000"/>
              <a:t>probablement fournir un document </a:t>
            </a:r>
            <a:r>
              <a:rPr lang="fr-CA" sz="2000" smtClean="0"/>
              <a:t>médical expliquant </a:t>
            </a:r>
            <a:r>
              <a:rPr lang="fr-CA" sz="2000"/>
              <a:t>vos limitations ou vos besoins </a:t>
            </a:r>
            <a:r>
              <a:rPr lang="fr-CA" sz="2000" smtClean="0"/>
              <a:t>particuliers pour </a:t>
            </a:r>
            <a:r>
              <a:rPr lang="fr-CA" sz="2000"/>
              <a:t>pouvoir accomplir les tâches essentielles </a:t>
            </a:r>
            <a:r>
              <a:rPr lang="fr-CA" sz="2000" smtClean="0"/>
              <a:t>de votre </a:t>
            </a:r>
            <a:r>
              <a:rPr lang="fr-CA" sz="2000"/>
              <a:t>emploi</a:t>
            </a:r>
            <a:r>
              <a:rPr lang="en-US" sz="2000" smtClean="0"/>
              <a:t>.</a:t>
            </a:r>
            <a:endParaRPr lang="en-US" sz="2000" dirty="0"/>
          </a:p>
        </p:txBody>
      </p:sp>
    </p:spTree>
    <p:extLst>
      <p:ext uri="{BB962C8B-B14F-4D97-AF65-F5344CB8AC3E}">
        <p14:creationId xmlns:p14="http://schemas.microsoft.com/office/powerpoint/2010/main" val="14432828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3477875"/>
          </a:xfrm>
          <a:prstGeom prst="rect">
            <a:avLst/>
          </a:prstGeom>
          <a:noFill/>
        </p:spPr>
        <p:txBody>
          <a:bodyPr wrap="square" rtlCol="0">
            <a:spAutoFit/>
          </a:bodyPr>
          <a:lstStyle/>
          <a:p>
            <a:pPr marL="342900" indent="-342900">
              <a:buAutoNum type="arabicPeriod"/>
            </a:pPr>
            <a:r>
              <a:rPr lang="en-US" sz="2000" smtClean="0"/>
              <a:t>Vous avez le VIH depuis plus de dix ans et votre charge virale est indétectable. Vous décidez d’amorcer une carrière comme agent de police. Vous constatez que le formulaire de demande d’emploi du corps de police local demande si vous avez une maladie transmissible comme le VIH ou l’hépatite C. Que faites-vous? </a:t>
            </a:r>
            <a:endParaRPr lang="en-US" sz="2000" dirty="0" smtClean="0"/>
          </a:p>
          <a:p>
            <a:pPr marL="342900" indent="-342900">
              <a:buAutoNum type="arabicPeriod"/>
            </a:pPr>
            <a:endParaRPr lang="en-US" sz="2000" dirty="0">
              <a:solidFill>
                <a:srgbClr val="FF0000"/>
              </a:solidFill>
            </a:endParaRPr>
          </a:p>
          <a:p>
            <a:endParaRPr lang="en-US" sz="2000" dirty="0">
              <a:solidFill>
                <a:srgbClr val="FF0000"/>
              </a:solidFill>
            </a:endParaRPr>
          </a:p>
          <a:p>
            <a:pPr marL="342900" indent="-342900">
              <a:buAutoNum type="arabicPeriod"/>
            </a:pPr>
            <a:r>
              <a:rPr lang="en-US" sz="2000" smtClean="0"/>
              <a:t>Vous </a:t>
            </a:r>
            <a:r>
              <a:rPr lang="en-US" sz="2000"/>
              <a:t>n’avez pas dit à votre </a:t>
            </a:r>
            <a:r>
              <a:rPr lang="en-US" sz="2000" smtClean="0"/>
              <a:t>employeur, </a:t>
            </a:r>
            <a:r>
              <a:rPr lang="en-US" sz="2000"/>
              <a:t>ni à </a:t>
            </a:r>
            <a:r>
              <a:rPr lang="en-US" sz="2000" smtClean="0"/>
              <a:t>quiconque au travail, que </a:t>
            </a:r>
            <a:r>
              <a:rPr lang="en-US" sz="2000"/>
              <a:t>vous avez le VIH. </a:t>
            </a:r>
            <a:r>
              <a:rPr lang="en-US" sz="2000" smtClean="0"/>
              <a:t>Ces temps-ci, vous </a:t>
            </a:r>
            <a:r>
              <a:rPr lang="en-US" sz="2000"/>
              <a:t>ne vous sentez pas </a:t>
            </a:r>
            <a:r>
              <a:rPr lang="en-US" sz="2000" smtClean="0"/>
              <a:t>bien </a:t>
            </a:r>
            <a:r>
              <a:rPr lang="en-US" sz="2000"/>
              <a:t>et votre médecin vous </a:t>
            </a:r>
            <a:r>
              <a:rPr lang="en-US" sz="2000" smtClean="0"/>
              <a:t>conseille </a:t>
            </a:r>
            <a:r>
              <a:rPr lang="en-US" sz="2000"/>
              <a:t>de </a:t>
            </a:r>
            <a:r>
              <a:rPr lang="en-US" sz="2000" smtClean="0"/>
              <a:t>réduire vos heures de travail et </a:t>
            </a:r>
            <a:r>
              <a:rPr lang="en-US" sz="2000"/>
              <a:t>de prendre des pauses fréquentes. Quelles </a:t>
            </a:r>
            <a:r>
              <a:rPr lang="en-US" sz="2000" smtClean="0"/>
              <a:t>options s’offrent à vous?</a:t>
            </a:r>
            <a:endParaRPr lang="en-US" sz="20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Scénarios</a:t>
            </a:r>
            <a:endParaRPr lang="en-US" sz="3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1015663"/>
          </a:xfrm>
          <a:prstGeom prst="rect">
            <a:avLst/>
          </a:prstGeom>
          <a:noFill/>
        </p:spPr>
        <p:txBody>
          <a:bodyPr wrap="square" rtlCol="0">
            <a:spAutoFit/>
          </a:bodyPr>
          <a:lstStyle/>
          <a:p>
            <a:r>
              <a:rPr lang="fr-CA" sz="2000" smtClean="0"/>
              <a:t>Quelles </a:t>
            </a:r>
            <a:r>
              <a:rPr lang="fr-CA" sz="2000"/>
              <a:t>lois s’appliquent à votre situation? </a:t>
            </a:r>
            <a:r>
              <a:rPr lang="fr-CA" sz="2000" smtClean="0"/>
              <a:t>Cela dépend de votre lieu de résidence et de </a:t>
            </a:r>
            <a:r>
              <a:rPr lang="fr-CA" sz="2000"/>
              <a:t>votre type d’employeur. Consultez </a:t>
            </a:r>
            <a:r>
              <a:rPr lang="fr-CA" sz="2000" smtClean="0"/>
              <a:t>un avocat</a:t>
            </a:r>
            <a:r>
              <a:rPr lang="fr-CA" sz="2000"/>
              <a:t>, une clinique juridique ou votre </a:t>
            </a:r>
            <a:r>
              <a:rPr lang="fr-CA" sz="2000" smtClean="0"/>
              <a:t>représentant syndical</a:t>
            </a:r>
            <a:r>
              <a:rPr lang="fr-CA" sz="2000"/>
              <a:t>, pour des </a:t>
            </a:r>
            <a:r>
              <a:rPr lang="fr-CA" sz="2000" smtClean="0"/>
              <a:t>conseils.</a:t>
            </a:r>
            <a:endParaRPr lang="en-US" sz="2000" dirty="0" smtClean="0"/>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smtClean="0">
                <a:solidFill>
                  <a:schemeClr val="bg1"/>
                </a:solidFill>
              </a:rPr>
              <a:t>Conclusion</a:t>
            </a:r>
            <a:endParaRPr lang="en-US" sz="3400" b="1" dirty="0">
              <a:solidFill>
                <a:schemeClr val="bg1"/>
              </a:solidFill>
            </a:endParaRPr>
          </a:p>
        </p:txBody>
      </p:sp>
      <p:sp>
        <p:nvSpPr>
          <p:cNvPr id="9" name="Oval 8"/>
          <p:cNvSpPr/>
          <p:nvPr/>
        </p:nvSpPr>
        <p:spPr>
          <a:xfrm>
            <a:off x="228600" y="3048000"/>
            <a:ext cx="3276600" cy="3124200"/>
          </a:xfrm>
          <a:prstGeom prst="ellipse">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1000" y="3200400"/>
            <a:ext cx="2514600" cy="2362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47700" y="3353041"/>
            <a:ext cx="3124200" cy="2308324"/>
          </a:xfrm>
          <a:prstGeom prst="rect">
            <a:avLst/>
          </a:prstGeom>
          <a:noFill/>
        </p:spPr>
        <p:txBody>
          <a:bodyPr wrap="square" rtlCol="0">
            <a:spAutoFit/>
          </a:bodyPr>
          <a:lstStyle/>
          <a:p>
            <a:r>
              <a:rPr lang="fr-CA"/>
              <a:t>Dans la plupart des cas, vous n’êtes pas tenu de déclarer</a:t>
            </a:r>
          </a:p>
          <a:p>
            <a:r>
              <a:rPr lang="fr-CA"/>
              <a:t>à votre employeur, ou à quiconque travaille avec</a:t>
            </a:r>
          </a:p>
          <a:p>
            <a:r>
              <a:rPr lang="fr-CA"/>
              <a:t>vous, que vous avez </a:t>
            </a:r>
            <a:r>
              <a:rPr lang="fr-CA" smtClean="0"/>
              <a:t>le </a:t>
            </a:r>
            <a:r>
              <a:rPr lang="fr-CA"/>
              <a:t>VIH. </a:t>
            </a:r>
            <a:r>
              <a:rPr lang="fr-CA" smtClean="0"/>
              <a:t/>
            </a:r>
            <a:br>
              <a:rPr lang="fr-CA" smtClean="0"/>
            </a:br>
            <a:r>
              <a:rPr lang="fr-CA" smtClean="0"/>
              <a:t>La </a:t>
            </a:r>
            <a:r>
              <a:rPr lang="fr-CA"/>
              <a:t>décision </a:t>
            </a:r>
            <a:r>
              <a:rPr lang="fr-CA" smtClean="0"/>
              <a:t>d’en parler ou non, au travail, </a:t>
            </a:r>
            <a:r>
              <a:rPr lang="fr-CA"/>
              <a:t>devrait </a:t>
            </a:r>
            <a:r>
              <a:rPr lang="fr-CA" smtClean="0"/>
              <a:t>vous appartenir entièrement.</a:t>
            </a:r>
            <a:endParaRPr lang="en-US" dirty="0"/>
          </a:p>
        </p:txBody>
      </p:sp>
      <p:sp>
        <p:nvSpPr>
          <p:cNvPr id="16" name="TextBox 15"/>
          <p:cNvSpPr txBox="1"/>
          <p:nvPr/>
        </p:nvSpPr>
        <p:spPr>
          <a:xfrm>
            <a:off x="5181600" y="3352800"/>
            <a:ext cx="2514600" cy="2862322"/>
          </a:xfrm>
          <a:prstGeom prst="rect">
            <a:avLst/>
          </a:prstGeom>
          <a:noFill/>
        </p:spPr>
        <p:txBody>
          <a:bodyPr wrap="square" rtlCol="0">
            <a:spAutoFit/>
          </a:bodyPr>
          <a:lstStyle/>
          <a:p>
            <a:r>
              <a:rPr lang="fr-CA" sz="2000"/>
              <a:t>Dans la pratique</a:t>
            </a:r>
            <a:r>
              <a:rPr lang="en-US" sz="2000" smtClean="0"/>
              <a:t>, </a:t>
            </a:r>
            <a:r>
              <a:rPr lang="fr-CA" sz="2000"/>
              <a:t>il est souvent </a:t>
            </a:r>
            <a:r>
              <a:rPr lang="fr-CA" sz="2000" smtClean="0"/>
              <a:t>difficile de </a:t>
            </a:r>
            <a:r>
              <a:rPr lang="fr-CA" sz="2000"/>
              <a:t>contrôler la </a:t>
            </a:r>
            <a:r>
              <a:rPr lang="fr-CA" sz="2000" smtClean="0"/>
              <a:t>circulation d’information</a:t>
            </a:r>
            <a:r>
              <a:rPr lang="fr-CA" sz="2000"/>
              <a:t>, </a:t>
            </a:r>
            <a:r>
              <a:rPr lang="fr-CA" sz="2000" smtClean="0"/>
              <a:t>en milieu</a:t>
            </a:r>
            <a:r>
              <a:rPr lang="fr-CA" sz="2000"/>
              <a:t> </a:t>
            </a:r>
            <a:r>
              <a:rPr lang="fr-CA" sz="2000" smtClean="0"/>
              <a:t>de </a:t>
            </a:r>
            <a:r>
              <a:rPr lang="fr-CA" sz="2000"/>
              <a:t>travail</a:t>
            </a:r>
            <a:r>
              <a:rPr lang="en-US" sz="2000" smtClean="0"/>
              <a:t> </a:t>
            </a:r>
            <a:r>
              <a:rPr lang="fr-CA" sz="2000"/>
              <a:t>— et, si une violation de la </a:t>
            </a:r>
            <a:r>
              <a:rPr lang="fr-CA" sz="2000" smtClean="0"/>
              <a:t>confidentialité se </a:t>
            </a:r>
            <a:r>
              <a:rPr lang="fr-CA" sz="2000"/>
              <a:t>produit, les recours en justice sont </a:t>
            </a:r>
            <a:r>
              <a:rPr lang="fr-CA" sz="2000" smtClean="0"/>
              <a:t>limités.</a:t>
            </a:r>
            <a:r>
              <a:rPr lang="en-US" sz="2000" smtClean="0"/>
              <a:t>  </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2" name="TextBox 21"/>
          <p:cNvSpPr txBox="1"/>
          <p:nvPr/>
        </p:nvSpPr>
        <p:spPr>
          <a:xfrm>
            <a:off x="1295400" y="609600"/>
            <a:ext cx="4648200" cy="923330"/>
          </a:xfrm>
          <a:prstGeom prst="rect">
            <a:avLst/>
          </a:prstGeom>
          <a:noFill/>
        </p:spPr>
        <p:txBody>
          <a:bodyPr wrap="square" rtlCol="0">
            <a:spAutoFit/>
          </a:bodyPr>
          <a:lstStyle/>
          <a:p>
            <a:pPr algn="ctr"/>
            <a:r>
              <a:rPr lang="en-US" sz="5400" b="1" smtClean="0">
                <a:solidFill>
                  <a:srgbClr val="F68E23"/>
                </a:solidFill>
              </a:rPr>
              <a:t>Merci!</a:t>
            </a:r>
            <a:endParaRPr lang="en-US" sz="5400" b="1" dirty="0">
              <a:solidFill>
                <a:srgbClr val="F68E23"/>
              </a:solidFill>
            </a:endParaRPr>
          </a:p>
        </p:txBody>
      </p:sp>
      <p:sp>
        <p:nvSpPr>
          <p:cNvPr id="23" name="TextBox 22"/>
          <p:cNvSpPr txBox="1"/>
          <p:nvPr/>
        </p:nvSpPr>
        <p:spPr>
          <a:xfrm>
            <a:off x="685800" y="2286000"/>
            <a:ext cx="5486400" cy="3046988"/>
          </a:xfrm>
          <a:prstGeom prst="rect">
            <a:avLst/>
          </a:prstGeom>
          <a:noFill/>
        </p:spPr>
        <p:txBody>
          <a:bodyPr wrap="square" rtlCol="0">
            <a:spAutoFit/>
          </a:bodyPr>
          <a:lstStyle/>
          <a:p>
            <a:endParaRPr lang="en-US" sz="2400" b="1" dirty="0" smtClean="0">
              <a:solidFill>
                <a:schemeClr val="bg1"/>
              </a:solidFill>
            </a:endParaRPr>
          </a:p>
          <a:p>
            <a:endParaRPr lang="en-US" sz="2400" b="1" dirty="0">
              <a:solidFill>
                <a:schemeClr val="bg1"/>
              </a:solidFill>
            </a:endParaRPr>
          </a:p>
          <a:p>
            <a:endParaRPr lang="en-US" sz="2400" b="1" dirty="0" smtClean="0">
              <a:solidFill>
                <a:schemeClr val="bg1"/>
              </a:solidFill>
            </a:endParaRPr>
          </a:p>
          <a:p>
            <a:endParaRPr lang="en-US" sz="2400" b="1" dirty="0">
              <a:solidFill>
                <a:schemeClr val="bg1"/>
              </a:solidFill>
            </a:endParaRPr>
          </a:p>
          <a:p>
            <a:r>
              <a:rPr lang="en-US" sz="2400" b="1">
                <a:solidFill>
                  <a:schemeClr val="bg1"/>
                </a:solidFill>
              </a:rPr>
              <a:t>Réseau juridique canadien VIH/sida</a:t>
            </a:r>
          </a:p>
          <a:p>
            <a:r>
              <a:rPr lang="en-US" sz="2400" b="1">
                <a:solidFill>
                  <a:schemeClr val="bg1"/>
                </a:solidFill>
              </a:rPr>
              <a:t>www.aidslaw.ca</a:t>
            </a:r>
          </a:p>
          <a:p>
            <a:r>
              <a:rPr lang="en-US" sz="2400" b="1">
                <a:solidFill>
                  <a:schemeClr val="bg1"/>
                </a:solidFill>
              </a:rPr>
              <a:t>Tél. : +1 416 595-1666 </a:t>
            </a:r>
          </a:p>
          <a:p>
            <a:r>
              <a:rPr lang="en-US" sz="2400" b="1">
                <a:solidFill>
                  <a:schemeClr val="bg1"/>
                </a:solidFill>
              </a:rPr>
              <a:t>Courriel : info@aidslaw.ca</a:t>
            </a:r>
            <a:endParaRPr lang="en-US" sz="24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5570756"/>
          </a:xfrm>
          <a:prstGeom prst="rect">
            <a:avLst/>
          </a:prstGeom>
          <a:noFill/>
        </p:spPr>
        <p:txBody>
          <a:bodyPr wrap="square" rtlCol="0">
            <a:spAutoFit/>
          </a:bodyPr>
          <a:lstStyle/>
          <a:p>
            <a:r>
              <a:rPr lang="en-US" sz="2000"/>
              <a:t>Cette présentation est complémentaire au feuillet </a:t>
            </a:r>
            <a:r>
              <a:rPr lang="en-US" sz="2000" b="1" i="1"/>
              <a:t>Vivre avec le VIH – Connaître ses droits # </a:t>
            </a:r>
            <a:r>
              <a:rPr lang="en-US" sz="2000" b="1" i="1" smtClean="0"/>
              <a:t>1 : Le dévoilement de l’infection à VIH en milieu de travail</a:t>
            </a:r>
            <a:r>
              <a:rPr lang="en-US" sz="2000" b="1" smtClean="0"/>
              <a:t>.  </a:t>
            </a:r>
          </a:p>
          <a:p>
            <a:endParaRPr lang="en-US" sz="2000" smtClean="0"/>
          </a:p>
          <a:p>
            <a:r>
              <a:rPr lang="en-US" sz="2000" smtClean="0"/>
              <a:t>Le feuillet est téléchargeable à </a:t>
            </a:r>
            <a:r>
              <a:rPr lang="en-US" sz="2000" smtClean="0">
                <a:hlinkClick r:id="rId4"/>
              </a:rPr>
              <a:t>www.aidslaw.ca</a:t>
            </a:r>
            <a:r>
              <a:rPr lang="en-US" sz="2000" smtClean="0"/>
              <a:t>.</a:t>
            </a:r>
          </a:p>
          <a:p>
            <a:endParaRPr lang="en-US" sz="2000"/>
          </a:p>
          <a:p>
            <a:r>
              <a:rPr lang="fr-CA" sz="2000"/>
              <a:t>Les informations contenues dans cette publication concernent le droit mais ne constituent pas un avis juridique. Pour obtenir un avis juridique, veuillez consulter un avocat dans votre région.</a:t>
            </a:r>
            <a:r>
              <a:rPr lang="en-US" sz="2000"/>
              <a:t> </a:t>
            </a:r>
          </a:p>
          <a:p>
            <a:endParaRPr lang="en-US" sz="2000"/>
          </a:p>
          <a:p>
            <a:r>
              <a:rPr lang="en-US" sz="2000"/>
              <a:t>Les renseignements contenus dans cette présentation sont à jour en date de </a:t>
            </a:r>
            <a:r>
              <a:rPr lang="en-US" sz="2000" smtClean="0"/>
              <a:t>2013.</a:t>
            </a:r>
            <a:endParaRPr lang="en-US" sz="2000"/>
          </a:p>
          <a:p>
            <a:endParaRPr lang="en-US" sz="1200"/>
          </a:p>
          <a:p>
            <a:endParaRPr lang="en-US" sz="1200"/>
          </a:p>
          <a:p>
            <a:pPr algn="r"/>
            <a:r>
              <a:rPr lang="en-US" sz="1400"/>
              <a:t>Cette série de feuillets </a:t>
            </a:r>
            <a:r>
              <a:rPr lang="en-US" sz="1400" i="1"/>
              <a:t>Vivre avec le VIH – Connaître ses droits </a:t>
            </a:r>
            <a:r>
              <a:rPr lang="fr-CA" sz="1400"/>
              <a:t>a été financée par l’Agence de la santé publique du Canada. Les opinions qui y sont exprimées sont celles des auteurs/chercheurs et ne reflètent pas nécessairement les positions officielles de l’Agence de la santé publique du Canada</a:t>
            </a:r>
            <a:r>
              <a:rPr lang="en-US" sz="1400"/>
              <a:t>.</a:t>
            </a:r>
            <a:r>
              <a:rPr lang="en-US" sz="1100"/>
              <a:t> </a:t>
            </a:r>
          </a:p>
          <a:p>
            <a:pPr lvl="1"/>
            <a:r>
              <a:rPr lang="en-US" sz="1600" smtClean="0"/>
              <a:t> </a:t>
            </a:r>
            <a:endParaRPr lang="en-US" sz="1600" dirty="0" smtClean="0"/>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781800" cy="430887"/>
          </a:xfrm>
          <a:prstGeom prst="rect">
            <a:avLst/>
          </a:prstGeom>
          <a:noFill/>
        </p:spPr>
        <p:txBody>
          <a:bodyPr wrap="square" rtlCol="0">
            <a:spAutoFit/>
          </a:bodyPr>
          <a:lstStyle/>
          <a:p>
            <a:r>
              <a:rPr lang="en-US" sz="2200" b="1" smtClean="0">
                <a:solidFill>
                  <a:schemeClr val="bg1"/>
                </a:solidFill>
              </a:rPr>
              <a:t>1. </a:t>
            </a:r>
            <a:r>
              <a:rPr lang="fr-CA" sz="2200" b="1">
                <a:solidFill>
                  <a:schemeClr val="bg1"/>
                </a:solidFill>
              </a:rPr>
              <a:t>Suis-je </a:t>
            </a:r>
            <a:r>
              <a:rPr lang="fr-CA" sz="2200" b="1" smtClean="0">
                <a:solidFill>
                  <a:schemeClr val="bg1"/>
                </a:solidFill>
              </a:rPr>
              <a:t>obligé de </a:t>
            </a:r>
            <a:r>
              <a:rPr lang="fr-CA" sz="2200" b="1">
                <a:solidFill>
                  <a:schemeClr val="bg1"/>
                </a:solidFill>
              </a:rPr>
              <a:t>dire à </a:t>
            </a:r>
            <a:r>
              <a:rPr lang="fr-CA" sz="2200" b="1" smtClean="0">
                <a:solidFill>
                  <a:schemeClr val="bg1"/>
                </a:solidFill>
              </a:rPr>
              <a:t>mon employeur </a:t>
            </a:r>
            <a:r>
              <a:rPr lang="fr-CA" sz="2200" b="1">
                <a:solidFill>
                  <a:schemeClr val="bg1"/>
                </a:solidFill>
              </a:rPr>
              <a:t>que </a:t>
            </a:r>
            <a:r>
              <a:rPr lang="fr-CA" sz="2200" b="1" smtClean="0">
                <a:solidFill>
                  <a:schemeClr val="bg1"/>
                </a:solidFill>
              </a:rPr>
              <a:t>j’ai le VIH</a:t>
            </a:r>
            <a:r>
              <a:rPr lang="en-US" sz="2200" b="1" smtClean="0">
                <a:solidFill>
                  <a:schemeClr val="bg1"/>
                </a:solidFill>
              </a:rPr>
              <a:t>?</a:t>
            </a:r>
            <a:endParaRPr lang="en-US" sz="2200" b="1" dirty="0" smtClean="0">
              <a:solidFill>
                <a:schemeClr val="bg1"/>
              </a:solidFill>
            </a:endParaRPr>
          </a:p>
        </p:txBody>
      </p:sp>
      <p:sp>
        <p:nvSpPr>
          <p:cNvPr id="11" name="TextBox 10"/>
          <p:cNvSpPr txBox="1"/>
          <p:nvPr/>
        </p:nvSpPr>
        <p:spPr>
          <a:xfrm>
            <a:off x="152400" y="762000"/>
            <a:ext cx="8763000" cy="4093428"/>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Dans </a:t>
            </a:r>
            <a:r>
              <a:rPr lang="fr-CA" sz="2000"/>
              <a:t>la plupart des cas, vous n’êtes pas tenu de </a:t>
            </a:r>
            <a:r>
              <a:rPr lang="fr-CA" sz="2000" smtClean="0"/>
              <a:t>déclarer à </a:t>
            </a:r>
            <a:r>
              <a:rPr lang="fr-CA" sz="2000"/>
              <a:t>votre employeur, ou à quiconque travaille </a:t>
            </a:r>
            <a:r>
              <a:rPr lang="fr-CA" sz="2000" smtClean="0"/>
              <a:t>avec vous</a:t>
            </a:r>
            <a:r>
              <a:rPr lang="fr-CA" sz="2000"/>
              <a:t>, que vous </a:t>
            </a:r>
            <a:r>
              <a:rPr lang="fr-CA" sz="2000" smtClean="0"/>
              <a:t>avez le VIH.</a:t>
            </a:r>
            <a:endParaRPr lang="en-US" sz="2000" smtClean="0"/>
          </a:p>
          <a:p>
            <a:pPr marL="285750" indent="-285750">
              <a:buFont typeface="Arial" panose="020B0604020202020204" pitchFamily="34" charset="0"/>
              <a:buChar char="•"/>
            </a:pPr>
            <a:endParaRPr lang="en-US" sz="2000" smtClean="0"/>
          </a:p>
          <a:p>
            <a:pPr marL="285750" indent="-285750">
              <a:buFont typeface="Arial" panose="020B0604020202020204" pitchFamily="34" charset="0"/>
              <a:buChar char="•"/>
            </a:pPr>
            <a:r>
              <a:rPr lang="fr-CA" sz="2000" smtClean="0"/>
              <a:t>La décision de parler ou non de votre séropositivité au VIH, et à qui, au travail, devrait vous appartenir entièrement.</a:t>
            </a:r>
            <a:endParaRPr lang="en-US" sz="200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Presque tous les emplois ne posent aucun risque</a:t>
            </a:r>
            <a:r>
              <a:rPr lang="en-US" sz="2000" smtClean="0"/>
              <a:t> </a:t>
            </a:r>
            <a:r>
              <a:rPr lang="fr-CA" sz="2000"/>
              <a:t>réel de transmission du VIH à autrui. Par </a:t>
            </a:r>
            <a:r>
              <a:rPr lang="fr-CA" sz="2000" smtClean="0"/>
              <a:t>conséquent, vous </a:t>
            </a:r>
            <a:r>
              <a:rPr lang="fr-CA" sz="2000"/>
              <a:t>n’avez pas d’obligation légale de déclarer </a:t>
            </a:r>
            <a:r>
              <a:rPr lang="fr-CA" sz="2000" smtClean="0"/>
              <a:t>votre séropositivité</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Si </a:t>
            </a:r>
            <a:r>
              <a:rPr lang="fr-CA" sz="2000"/>
              <a:t>vous travaillez dans le milieu des soins de </a:t>
            </a:r>
            <a:r>
              <a:rPr lang="fr-CA" sz="2000" smtClean="0"/>
              <a:t>santé, il </a:t>
            </a:r>
            <a:r>
              <a:rPr lang="fr-CA" sz="2000"/>
              <a:t>peut y avoir des exceptions à cette règle générale </a:t>
            </a:r>
            <a:r>
              <a:rPr lang="fr-CA" sz="2000" smtClean="0"/>
              <a:t>de l’absence </a:t>
            </a:r>
            <a:r>
              <a:rPr lang="fr-CA" sz="2000"/>
              <a:t>de devoir de dévoilement</a:t>
            </a:r>
            <a:r>
              <a:rPr lang="en-US" sz="2000" smtClean="0"/>
              <a:t>.</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914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53650"/>
            <a:ext cx="6858000" cy="1046440"/>
          </a:xfrm>
          <a:prstGeom prst="rect">
            <a:avLst/>
          </a:prstGeom>
          <a:noFill/>
        </p:spPr>
        <p:txBody>
          <a:bodyPr wrap="square" rtlCol="0">
            <a:spAutoFit/>
          </a:bodyPr>
          <a:lstStyle/>
          <a:p>
            <a:r>
              <a:rPr lang="en-US" sz="2200" b="1" smtClean="0">
                <a:solidFill>
                  <a:schemeClr val="bg1"/>
                </a:solidFill>
              </a:rPr>
              <a:t>2. </a:t>
            </a:r>
            <a:r>
              <a:rPr lang="fr-CA" sz="2000" b="1">
                <a:solidFill>
                  <a:schemeClr val="bg1"/>
                </a:solidFill>
              </a:rPr>
              <a:t>Lorsque je </a:t>
            </a:r>
            <a:r>
              <a:rPr lang="fr-CA" sz="2000" b="1" smtClean="0">
                <a:solidFill>
                  <a:schemeClr val="bg1"/>
                </a:solidFill>
              </a:rPr>
              <a:t>postule pour </a:t>
            </a:r>
            <a:r>
              <a:rPr lang="fr-CA" sz="2000" b="1">
                <a:solidFill>
                  <a:schemeClr val="bg1"/>
                </a:solidFill>
              </a:rPr>
              <a:t>un </a:t>
            </a:r>
            <a:r>
              <a:rPr lang="fr-CA" sz="2000" b="1" smtClean="0">
                <a:solidFill>
                  <a:schemeClr val="bg1"/>
                </a:solidFill>
              </a:rPr>
              <a:t>emploi, l’employeur peut-il me demander si </a:t>
            </a:r>
            <a:r>
              <a:rPr lang="fr-CA" sz="2000" b="1">
                <a:solidFill>
                  <a:schemeClr val="bg1"/>
                </a:solidFill>
              </a:rPr>
              <a:t>j’ai le VIH </a:t>
            </a:r>
            <a:r>
              <a:rPr lang="fr-CA" sz="2000" b="1" smtClean="0">
                <a:solidFill>
                  <a:schemeClr val="bg1"/>
                </a:solidFill>
              </a:rPr>
              <a:t>ou exiger </a:t>
            </a:r>
            <a:r>
              <a:rPr lang="fr-CA" sz="2000" b="1">
                <a:solidFill>
                  <a:schemeClr val="bg1"/>
                </a:solidFill>
              </a:rPr>
              <a:t>que </a:t>
            </a:r>
            <a:r>
              <a:rPr lang="fr-CA" sz="2000" b="1" smtClean="0">
                <a:solidFill>
                  <a:schemeClr val="bg1"/>
                </a:solidFill>
              </a:rPr>
              <a:t>je passe </a:t>
            </a:r>
            <a:r>
              <a:rPr lang="fr-CA" sz="2000" b="1">
                <a:solidFill>
                  <a:schemeClr val="bg1"/>
                </a:solidFill>
              </a:rPr>
              <a:t>un test </a:t>
            </a:r>
            <a:r>
              <a:rPr lang="fr-CA" sz="2000" b="1" smtClean="0">
                <a:solidFill>
                  <a:schemeClr val="bg1"/>
                </a:solidFill>
              </a:rPr>
              <a:t>de dépistage</a:t>
            </a:r>
            <a:r>
              <a:rPr lang="en-US" sz="2000" b="1" smtClean="0">
                <a:solidFill>
                  <a:schemeClr val="bg1"/>
                </a:solidFill>
              </a:rPr>
              <a:t>?</a:t>
            </a:r>
            <a:endParaRPr lang="en-US" sz="2000" b="1" dirty="0">
              <a:solidFill>
                <a:schemeClr val="bg1"/>
              </a:solidFill>
            </a:endParaRP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14" name="TextBox 13"/>
          <p:cNvSpPr txBox="1"/>
          <p:nvPr/>
        </p:nvSpPr>
        <p:spPr>
          <a:xfrm>
            <a:off x="228600" y="2667000"/>
            <a:ext cx="6553200" cy="923330"/>
          </a:xfrm>
          <a:prstGeom prst="rect">
            <a:avLst/>
          </a:prstGeom>
          <a:noFill/>
        </p:spPr>
        <p:txBody>
          <a:bodyPr wrap="square" rtlCol="0">
            <a:spAutoFit/>
          </a:bodyPr>
          <a:lstStyle/>
          <a:p>
            <a:r>
              <a:rPr lang="en-US" b="1" dirty="0" smtClean="0">
                <a:solidFill>
                  <a:schemeClr val="bg1"/>
                </a:solidFill>
              </a:rPr>
              <a:t>2. When I apply for a job, can an employer ask me if I have HIV or make me take an HIV test?</a:t>
            </a:r>
          </a:p>
          <a:p>
            <a:endParaRPr lang="en-US" b="1" dirty="0" smtClean="0">
              <a:solidFill>
                <a:schemeClr val="bg1"/>
              </a:solidFill>
            </a:endParaRPr>
          </a:p>
        </p:txBody>
      </p:sp>
      <p:sp>
        <p:nvSpPr>
          <p:cNvPr id="2" name="Rectangle 1"/>
          <p:cNvSpPr/>
          <p:nvPr/>
        </p:nvSpPr>
        <p:spPr>
          <a:xfrm>
            <a:off x="228600" y="1295400"/>
            <a:ext cx="8610600" cy="4093428"/>
          </a:xfrm>
          <a:prstGeom prst="rect">
            <a:avLst/>
          </a:prstGeom>
        </p:spPr>
        <p:txBody>
          <a:bodyPr wrap="square">
            <a:spAutoFit/>
          </a:bodyPr>
          <a:lstStyle/>
          <a:p>
            <a:pPr marL="285750" indent="-285750">
              <a:buFont typeface="Arial" panose="020B0604020202020204" pitchFamily="34" charset="0"/>
              <a:buChar char="•"/>
            </a:pPr>
            <a:r>
              <a:rPr lang="fr-CA" sz="2000"/>
              <a:t>Non. Les employeurs ne sont pas autorisés par </a:t>
            </a:r>
            <a:r>
              <a:rPr lang="fr-CA" sz="2000" smtClean="0"/>
              <a:t>la loi </a:t>
            </a:r>
            <a:r>
              <a:rPr lang="fr-CA" sz="2000"/>
              <a:t>à poser de question sur l’état sérologique au </a:t>
            </a:r>
            <a:r>
              <a:rPr lang="fr-CA" sz="2000" smtClean="0"/>
              <a:t>VIH, comme </a:t>
            </a:r>
            <a:r>
              <a:rPr lang="fr-CA" sz="2000"/>
              <a:t>condition d’embauche — ni sur un </a:t>
            </a:r>
            <a:r>
              <a:rPr lang="fr-CA" sz="2000" smtClean="0"/>
              <a:t>formulaire de </a:t>
            </a:r>
            <a:r>
              <a:rPr lang="fr-CA" sz="2000"/>
              <a:t>demande d’emploi, ni lors d’une entrevue</a:t>
            </a:r>
            <a:r>
              <a:rPr lang="en-US" sz="2000" smtClean="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fr-CA" sz="2000" smtClean="0"/>
              <a:t>Un employeur potentiel peut poser des questions afin d’évaluer votre capacité d’accomplir les tâches qui font partie de l’emploi. Dans </a:t>
            </a:r>
            <a:r>
              <a:rPr lang="fr-CA" sz="2000"/>
              <a:t>certains cas, </a:t>
            </a:r>
            <a:r>
              <a:rPr lang="fr-CA" sz="2000" smtClean="0"/>
              <a:t>après avoir </a:t>
            </a:r>
            <a:r>
              <a:rPr lang="fr-CA" sz="2000"/>
              <a:t>fait une offre d’embauche, </a:t>
            </a:r>
            <a:r>
              <a:rPr lang="fr-CA" sz="2000" smtClean="0"/>
              <a:t>il peut exiger </a:t>
            </a:r>
            <a:r>
              <a:rPr lang="fr-CA" sz="2000"/>
              <a:t>un examen </a:t>
            </a:r>
            <a:r>
              <a:rPr lang="fr-CA" sz="2000" smtClean="0"/>
              <a:t>médical.</a:t>
            </a:r>
            <a:endParaRPr lang="en-US" sz="2000" smtClean="0"/>
          </a:p>
          <a:p>
            <a:pPr marL="742950" lvl="1" indent="-285750">
              <a:buFont typeface="Arial" panose="020B0604020202020204" pitchFamily="34" charset="0"/>
              <a:buChar char="•"/>
            </a:pPr>
            <a:r>
              <a:rPr lang="fr-CA" sz="2000" smtClean="0"/>
              <a:t>P. </a:t>
            </a:r>
            <a:r>
              <a:rPr lang="fr-CA" sz="2000"/>
              <a:t>ex., </a:t>
            </a:r>
            <a:r>
              <a:rPr lang="fr-CA" sz="2000" smtClean="0"/>
              <a:t>capacité physique de soulever des </a:t>
            </a:r>
            <a:r>
              <a:rPr lang="fr-CA" sz="2000"/>
              <a:t>objets lourds</a:t>
            </a:r>
            <a:r>
              <a:rPr lang="en-US" sz="2000" smtClean="0"/>
              <a:t> </a:t>
            </a:r>
          </a:p>
          <a:p>
            <a:pPr marL="742950" lvl="1" indent="-285750">
              <a:buFont typeface="Arial" panose="020B0604020202020204" pitchFamily="34" charset="0"/>
              <a:buChar char="•"/>
            </a:pPr>
            <a:r>
              <a:rPr lang="fr-CA" sz="2000" smtClean="0"/>
              <a:t>N’est pas censé inclure </a:t>
            </a:r>
            <a:r>
              <a:rPr lang="fr-CA" sz="2000"/>
              <a:t>de test de dépistage </a:t>
            </a:r>
            <a:r>
              <a:rPr lang="fr-CA" sz="2000" smtClean="0"/>
              <a:t>du VIH</a:t>
            </a:r>
            <a:r>
              <a:rPr lang="en-US" sz="2000" smtClean="0"/>
              <a:t> </a:t>
            </a:r>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fr-CA" sz="2000" smtClean="0"/>
              <a:t>Bien que ce soit illégal, certains formulaires de demande d’emploi</a:t>
            </a:r>
            <a:r>
              <a:rPr lang="en-US" sz="2000" smtClean="0"/>
              <a:t> </a:t>
            </a:r>
            <a:r>
              <a:rPr lang="fr-CA" sz="2000" smtClean="0"/>
              <a:t>et certains intervieweurs posent encore des questions spécifiques</a:t>
            </a:r>
            <a:r>
              <a:rPr lang="en-US" sz="2000" smtClean="0"/>
              <a:t>. </a:t>
            </a:r>
            <a:r>
              <a:rPr lang="fr-CA" sz="2000"/>
              <a:t>Réfléchissez d’avance </a:t>
            </a:r>
            <a:r>
              <a:rPr lang="fr-CA" sz="2000" smtClean="0"/>
              <a:t>à la </a:t>
            </a:r>
            <a:r>
              <a:rPr lang="fr-CA" sz="2000"/>
              <a:t>manière dont vous </a:t>
            </a:r>
            <a:r>
              <a:rPr lang="fr-CA" sz="2000" smtClean="0"/>
              <a:t>répondriez à </a:t>
            </a:r>
            <a:r>
              <a:rPr lang="fr-CA" sz="2000"/>
              <a:t>de telles questions</a:t>
            </a:r>
            <a:r>
              <a:rPr lang="en-US" sz="2000" smtClean="0"/>
              <a:t>.</a:t>
            </a:r>
            <a:endParaRPr lang="en-US" sz="2000" dirty="0"/>
          </a:p>
        </p:txBody>
      </p:sp>
    </p:spTree>
    <p:extLst>
      <p:ext uri="{BB962C8B-B14F-4D97-AF65-F5344CB8AC3E}">
        <p14:creationId xmlns:p14="http://schemas.microsoft.com/office/powerpoint/2010/main" val="11638625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781800" cy="769441"/>
          </a:xfrm>
          <a:prstGeom prst="rect">
            <a:avLst/>
          </a:prstGeom>
          <a:noFill/>
        </p:spPr>
        <p:txBody>
          <a:bodyPr wrap="square" rtlCol="0">
            <a:spAutoFit/>
          </a:bodyPr>
          <a:lstStyle/>
          <a:p>
            <a:r>
              <a:rPr lang="en-US" sz="2200" b="1" smtClean="0">
                <a:solidFill>
                  <a:schemeClr val="bg1"/>
                </a:solidFill>
              </a:rPr>
              <a:t>3. </a:t>
            </a:r>
            <a:r>
              <a:rPr lang="fr-CA" sz="2200" b="1">
                <a:solidFill>
                  <a:schemeClr val="bg1"/>
                </a:solidFill>
              </a:rPr>
              <a:t>Si je </a:t>
            </a:r>
            <a:r>
              <a:rPr lang="fr-CA" sz="2200" b="1" smtClean="0">
                <a:solidFill>
                  <a:schemeClr val="bg1"/>
                </a:solidFill>
              </a:rPr>
              <a:t>travaille dans </a:t>
            </a:r>
            <a:r>
              <a:rPr lang="fr-CA" sz="2200" b="1">
                <a:solidFill>
                  <a:schemeClr val="bg1"/>
                </a:solidFill>
              </a:rPr>
              <a:t>le milieu </a:t>
            </a:r>
            <a:r>
              <a:rPr lang="fr-CA" sz="2200" b="1" smtClean="0">
                <a:solidFill>
                  <a:schemeClr val="bg1"/>
                </a:solidFill>
              </a:rPr>
              <a:t>de la </a:t>
            </a:r>
            <a:r>
              <a:rPr lang="fr-CA" sz="2200" b="1">
                <a:solidFill>
                  <a:schemeClr val="bg1"/>
                </a:solidFill>
              </a:rPr>
              <a:t>santé, </a:t>
            </a:r>
            <a:r>
              <a:rPr lang="fr-CA" sz="2200" b="1" smtClean="0">
                <a:solidFill>
                  <a:schemeClr val="bg1"/>
                </a:solidFill>
              </a:rPr>
              <a:t>dois-je révéler </a:t>
            </a:r>
            <a:r>
              <a:rPr lang="fr-CA" sz="2200" b="1">
                <a:solidFill>
                  <a:schemeClr val="bg1"/>
                </a:solidFill>
              </a:rPr>
              <a:t>à </a:t>
            </a:r>
            <a:r>
              <a:rPr lang="fr-CA" sz="2200" b="1" smtClean="0">
                <a:solidFill>
                  <a:schemeClr val="bg1"/>
                </a:solidFill>
              </a:rPr>
              <a:t>mon employeur </a:t>
            </a:r>
            <a:r>
              <a:rPr lang="fr-CA" sz="2200" b="1">
                <a:solidFill>
                  <a:schemeClr val="bg1"/>
                </a:solidFill>
              </a:rPr>
              <a:t>que </a:t>
            </a:r>
            <a:r>
              <a:rPr lang="fr-CA" sz="2200" b="1" smtClean="0">
                <a:solidFill>
                  <a:schemeClr val="bg1"/>
                </a:solidFill>
              </a:rPr>
              <a:t>j’ai le VIH</a:t>
            </a:r>
            <a:r>
              <a:rPr lang="en-US" sz="2200" b="1" smtClean="0">
                <a:solidFill>
                  <a:schemeClr val="bg1"/>
                </a:solidFill>
              </a:rPr>
              <a:t>?</a:t>
            </a:r>
            <a:endParaRPr lang="en-US" sz="2200" b="1" dirty="0" smtClean="0">
              <a:solidFill>
                <a:schemeClr val="bg1"/>
              </a:solidFill>
            </a:endParaRPr>
          </a:p>
        </p:txBody>
      </p:sp>
      <p:sp>
        <p:nvSpPr>
          <p:cNvPr id="11" name="TextBox 10"/>
          <p:cNvSpPr txBox="1"/>
          <p:nvPr/>
        </p:nvSpPr>
        <p:spPr>
          <a:xfrm>
            <a:off x="152400" y="762000"/>
            <a:ext cx="8763000" cy="5201424"/>
          </a:xfrm>
          <a:prstGeom prst="rect">
            <a:avLst/>
          </a:prstGeom>
          <a:noFill/>
        </p:spPr>
        <p:txBody>
          <a:bodyPr wrap="square" rtlCol="0">
            <a:spAutoFit/>
          </a:bodyPr>
          <a:lstStyle/>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fr-CA" sz="2000" smtClean="0"/>
              <a:t>Dans </a:t>
            </a:r>
            <a:r>
              <a:rPr lang="fr-CA" sz="2000"/>
              <a:t>certains emplois liés aux soins </a:t>
            </a:r>
            <a:r>
              <a:rPr lang="fr-CA" sz="2000" smtClean="0"/>
              <a:t>de santé</a:t>
            </a:r>
            <a:r>
              <a:rPr lang="fr-CA" sz="2000"/>
              <a:t>, il peut exister un risque (faible) de </a:t>
            </a:r>
            <a:r>
              <a:rPr lang="fr-CA" sz="2000" smtClean="0"/>
              <a:t>transmission du </a:t>
            </a:r>
            <a:r>
              <a:rPr lang="fr-CA" sz="2000"/>
              <a:t>VIH dans le cadre </a:t>
            </a:r>
            <a:r>
              <a:rPr lang="fr-CA" sz="2000" smtClean="0"/>
              <a:t>de certaines </a:t>
            </a:r>
            <a:r>
              <a:rPr lang="fr-CA" sz="2000"/>
              <a:t>tâches</a:t>
            </a:r>
            <a:r>
              <a:rPr lang="en-US" sz="2000" smtClean="0"/>
              <a:t>.</a:t>
            </a:r>
          </a:p>
          <a:p>
            <a:pPr marL="742950" lvl="1" indent="-285750">
              <a:buFont typeface="Arial" panose="020B0604020202020204" pitchFamily="34" charset="0"/>
              <a:buChar char="•"/>
            </a:pPr>
            <a:r>
              <a:rPr lang="en-US" sz="2000" smtClean="0"/>
              <a:t>P. ex., </a:t>
            </a:r>
            <a:r>
              <a:rPr lang="fr-CA" sz="2000"/>
              <a:t>dans l’exécution de certains </a:t>
            </a:r>
            <a:r>
              <a:rPr lang="fr-CA" sz="2000" smtClean="0"/>
              <a:t>types d’actes </a:t>
            </a:r>
            <a:r>
              <a:rPr lang="fr-CA" sz="2000"/>
              <a:t>médicaux</a:t>
            </a:r>
            <a:endParaRPr lang="en-US" sz="2000" smtClean="0"/>
          </a:p>
          <a:p>
            <a:pPr marL="742950" lvl="1"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Pour cette raison</a:t>
            </a:r>
            <a:r>
              <a:rPr lang="en-US" sz="2000" smtClean="0"/>
              <a:t>, </a:t>
            </a:r>
            <a:r>
              <a:rPr lang="fr-CA" sz="2000" smtClean="0"/>
              <a:t>il peut exister certaines exigences particulières</a:t>
            </a:r>
            <a:r>
              <a:rPr lang="en-US" sz="2000" smtClean="0"/>
              <a:t> </a:t>
            </a:r>
            <a:r>
              <a:rPr lang="fr-CA" sz="2000" smtClean="0"/>
              <a:t>en matière </a:t>
            </a:r>
            <a:r>
              <a:rPr lang="fr-CA" sz="2000"/>
              <a:t>de dévoilement de la séropositivité au </a:t>
            </a:r>
            <a:r>
              <a:rPr lang="fr-CA" sz="2000" smtClean="0"/>
              <a:t>VIH, établies </a:t>
            </a:r>
            <a:r>
              <a:rPr lang="fr-CA" sz="2000"/>
              <a:t>par l’organisme de réglementation de </a:t>
            </a:r>
            <a:r>
              <a:rPr lang="fr-CA" sz="2000" smtClean="0"/>
              <a:t>votre profession</a:t>
            </a:r>
            <a:r>
              <a:rPr lang="en-US" sz="2000" smtClean="0"/>
              <a:t>.  </a:t>
            </a:r>
          </a:p>
          <a:p>
            <a:pPr marL="742950" lvl="1" indent="-285750">
              <a:buFont typeface="Arial" panose="020B0604020202020204" pitchFamily="34" charset="0"/>
              <a:buChar char="•"/>
            </a:pPr>
            <a:r>
              <a:rPr lang="fr-CA" sz="2000" smtClean="0"/>
              <a:t>P. ex., un </a:t>
            </a:r>
            <a:r>
              <a:rPr lang="fr-CA" sz="2000"/>
              <a:t>collège des médecins et </a:t>
            </a:r>
            <a:r>
              <a:rPr lang="fr-CA" sz="2000" smtClean="0"/>
              <a:t>chirurgiens ou </a:t>
            </a:r>
            <a:r>
              <a:rPr lang="fr-CA" sz="2000"/>
              <a:t>un ordre des </a:t>
            </a:r>
            <a:r>
              <a:rPr lang="fr-CA" sz="2000" smtClean="0"/>
              <a:t>infirmiers</a:t>
            </a:r>
          </a:p>
          <a:p>
            <a:pPr lvl="1"/>
            <a:endParaRPr lang="en-US" sz="2000" smtClean="0"/>
          </a:p>
          <a:p>
            <a:pPr marL="285750" indent="-285750">
              <a:buFont typeface="Arial" panose="020B0604020202020204" pitchFamily="34" charset="0"/>
              <a:buChar char="•"/>
            </a:pPr>
            <a:r>
              <a:rPr lang="fr-CA" sz="2000"/>
              <a:t>Ces </a:t>
            </a:r>
            <a:r>
              <a:rPr lang="fr-CA" sz="2000" smtClean="0"/>
              <a:t>règles sont </a:t>
            </a:r>
            <a:r>
              <a:rPr lang="fr-CA" sz="2000"/>
              <a:t>particulières à chaque profession et </a:t>
            </a:r>
            <a:r>
              <a:rPr lang="fr-CA" sz="2000" smtClean="0"/>
              <a:t>peuvent varier </a:t>
            </a:r>
            <a:r>
              <a:rPr lang="fr-CA" sz="2000"/>
              <a:t>d’une province ou d’un territoire à un autre</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Toute exigence juridique de divulgation de ce </a:t>
            </a:r>
            <a:r>
              <a:rPr lang="fr-CA" sz="2000" smtClean="0"/>
              <a:t>genre ne </a:t>
            </a:r>
            <a:r>
              <a:rPr lang="fr-CA" sz="2000"/>
              <a:t>peut être justifiée que si les tâches </a:t>
            </a:r>
            <a:r>
              <a:rPr lang="fr-CA" sz="2000" smtClean="0"/>
              <a:t>particulières de </a:t>
            </a:r>
            <a:r>
              <a:rPr lang="fr-CA" sz="2000"/>
              <a:t>votre emploi comportent un risque réel </a:t>
            </a:r>
            <a:r>
              <a:rPr lang="fr-CA" sz="2000" smtClean="0"/>
              <a:t>d’exposition d’une </a:t>
            </a:r>
            <a:r>
              <a:rPr lang="fr-CA" sz="2000"/>
              <a:t>autre personne </a:t>
            </a:r>
            <a:r>
              <a:rPr lang="fr-CA" sz="2000" smtClean="0"/>
              <a:t>à </a:t>
            </a:r>
            <a:r>
              <a:rPr lang="fr-CA" sz="2000"/>
              <a:t>contracter le VIH</a:t>
            </a:r>
            <a:r>
              <a:rPr lang="en-US" sz="2000" smtClean="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smtClean="0">
                <a:solidFill>
                  <a:schemeClr val="bg1"/>
                </a:solidFill>
              </a:rPr>
              <a:t>4. </a:t>
            </a:r>
            <a:r>
              <a:rPr lang="fr-CA" sz="2200" b="1">
                <a:solidFill>
                  <a:schemeClr val="bg1"/>
                </a:solidFill>
              </a:rPr>
              <a:t>Dois-je </a:t>
            </a:r>
            <a:r>
              <a:rPr lang="fr-CA" sz="2200" b="1" smtClean="0">
                <a:solidFill>
                  <a:schemeClr val="bg1"/>
                </a:solidFill>
              </a:rPr>
              <a:t>déclarer mon infection à </a:t>
            </a:r>
            <a:r>
              <a:rPr lang="fr-CA" sz="2200" b="1">
                <a:solidFill>
                  <a:schemeClr val="bg1"/>
                </a:solidFill>
              </a:rPr>
              <a:t>VIH à </a:t>
            </a:r>
            <a:r>
              <a:rPr lang="fr-CA" sz="2200" b="1" smtClean="0">
                <a:solidFill>
                  <a:schemeClr val="bg1"/>
                </a:solidFill>
              </a:rPr>
              <a:t>mon organisme de réglementation professionnelle</a:t>
            </a:r>
            <a:r>
              <a:rPr lang="en-US" sz="2200" b="1" smtClean="0">
                <a:solidFill>
                  <a:schemeClr val="bg1"/>
                </a:solidFill>
              </a:rPr>
              <a:t>?</a:t>
            </a:r>
            <a:endParaRPr lang="en-US" sz="2200" b="1" dirty="0">
              <a:solidFill>
                <a:schemeClr val="bg1"/>
              </a:solidFill>
            </a:endParaRPr>
          </a:p>
        </p:txBody>
      </p:sp>
      <p:sp>
        <p:nvSpPr>
          <p:cNvPr id="11" name="TextBox 10"/>
          <p:cNvSpPr txBox="1"/>
          <p:nvPr/>
        </p:nvSpPr>
        <p:spPr>
          <a:xfrm>
            <a:off x="152400" y="762000"/>
            <a:ext cx="8763000" cy="3662541"/>
          </a:xfrm>
          <a:prstGeom prst="rect">
            <a:avLst/>
          </a:prstGeom>
          <a:noFill/>
        </p:spPr>
        <p:txBody>
          <a:bodyPr wrap="square" rtlCol="0">
            <a:spAutoFit/>
          </a:bodyPr>
          <a:lstStyle/>
          <a:p>
            <a:pPr marL="285750" indent="-285750">
              <a:buFont typeface="Arial" panose="020B0604020202020204" pitchFamily="34" charset="0"/>
              <a:buChar char="•"/>
            </a:pPr>
            <a:endParaRPr lang="en-US" sz="1600" smtClean="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fr-CA" sz="2000" smtClean="0"/>
              <a:t>Les </a:t>
            </a:r>
            <a:r>
              <a:rPr lang="fr-CA" sz="2000"/>
              <a:t>organismes de réglementation </a:t>
            </a:r>
            <a:r>
              <a:rPr lang="fr-CA" sz="2000" smtClean="0"/>
              <a:t>professionnelle de </a:t>
            </a:r>
            <a:r>
              <a:rPr lang="fr-CA" sz="2000"/>
              <a:t>certains praticiens des soins de </a:t>
            </a:r>
            <a:r>
              <a:rPr lang="fr-CA" sz="2000" smtClean="0"/>
              <a:t>santé peuvent </a:t>
            </a:r>
            <a:r>
              <a:rPr lang="fr-CA" sz="2000"/>
              <a:t>exiger que les membres de leur </a:t>
            </a:r>
            <a:r>
              <a:rPr lang="fr-CA" sz="2000" smtClean="0"/>
              <a:t>profession divulguent </a:t>
            </a:r>
            <a:r>
              <a:rPr lang="fr-CA" sz="2000"/>
              <a:t>leur séropositivité </a:t>
            </a:r>
            <a:r>
              <a:rPr lang="fr-CA" sz="2000" smtClean="0"/>
              <a:t>dans certaines circonstances </a:t>
            </a:r>
            <a:r>
              <a:rPr lang="fr-CA" sz="2000"/>
              <a:t>où un risque d’exposition au </a:t>
            </a:r>
            <a:r>
              <a:rPr lang="fr-CA" sz="2000" smtClean="0"/>
              <a:t>VIH est présent.</a:t>
            </a:r>
            <a:endParaRPr lang="en-US" sz="2000" smtClean="0"/>
          </a:p>
          <a:p>
            <a:pPr marL="742950" lvl="1" indent="-285750">
              <a:buFont typeface="Arial" panose="020B0604020202020204" pitchFamily="34" charset="0"/>
              <a:buChar char="•"/>
            </a:pPr>
            <a:r>
              <a:rPr lang="en-US" sz="2000" smtClean="0"/>
              <a:t>P. ex., </a:t>
            </a:r>
            <a:r>
              <a:rPr lang="fr-CA" sz="2000" smtClean="0"/>
              <a:t>chirurgiens</a:t>
            </a:r>
            <a:r>
              <a:rPr lang="fr-CA" sz="2000"/>
              <a:t>, infirmiers ou dentistes qui </a:t>
            </a:r>
            <a:r>
              <a:rPr lang="fr-CA" sz="2000" smtClean="0"/>
              <a:t>pratiquent des </a:t>
            </a:r>
            <a:r>
              <a:rPr lang="fr-CA" sz="2000"/>
              <a:t>actes </a:t>
            </a:r>
            <a:r>
              <a:rPr lang="fr-CA" sz="2000" smtClean="0"/>
              <a:t>médicaux « </a:t>
            </a:r>
            <a:r>
              <a:rPr lang="fr-CA" sz="2000"/>
              <a:t>propices à </a:t>
            </a:r>
            <a:r>
              <a:rPr lang="fr-CA" sz="2000" smtClean="0"/>
              <a:t>l’exposition ».</a:t>
            </a:r>
            <a:endParaRPr lang="en-US" sz="2000" smtClean="0"/>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fr-CA" sz="2000"/>
              <a:t>Les collèges de professions peuvent instaurer </a:t>
            </a:r>
            <a:r>
              <a:rPr lang="fr-CA" sz="2000" smtClean="0"/>
              <a:t>certaines exigences </a:t>
            </a:r>
            <a:r>
              <a:rPr lang="fr-CA" sz="2000"/>
              <a:t>de surveillance et des restrictions </a:t>
            </a:r>
            <a:r>
              <a:rPr lang="fr-CA" sz="2000" smtClean="0"/>
              <a:t>de la </a:t>
            </a:r>
            <a:r>
              <a:rPr lang="fr-CA" sz="2000"/>
              <a:t>pratique, applicables à leurs membres qui ont </a:t>
            </a:r>
            <a:r>
              <a:rPr lang="fr-CA" sz="2000" smtClean="0"/>
              <a:t>l’infection à </a:t>
            </a:r>
            <a:r>
              <a:rPr lang="fr-CA" sz="2000"/>
              <a:t>VIH (ou une autre infection transmissible</a:t>
            </a:r>
            <a:r>
              <a:rPr lang="fr-CA" sz="2000" smtClean="0"/>
              <a:t>)</a:t>
            </a:r>
            <a:r>
              <a:rPr lang="en-US" sz="2000" smtClean="0"/>
              <a:t>.</a:t>
            </a:r>
            <a:endParaRPr lang="en-US" sz="2000" dirty="0"/>
          </a:p>
        </p:txBody>
      </p:sp>
    </p:spTree>
    <p:extLst>
      <p:ext uri="{BB962C8B-B14F-4D97-AF65-F5344CB8AC3E}">
        <p14:creationId xmlns:p14="http://schemas.microsoft.com/office/powerpoint/2010/main" val="30111229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6096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148679"/>
            <a:ext cx="6858000" cy="769441"/>
          </a:xfrm>
          <a:prstGeom prst="rect">
            <a:avLst/>
          </a:prstGeom>
          <a:noFill/>
        </p:spPr>
        <p:txBody>
          <a:bodyPr wrap="square" rtlCol="0">
            <a:spAutoFit/>
          </a:bodyPr>
          <a:lstStyle/>
          <a:p>
            <a:r>
              <a:rPr lang="en-US" sz="2200" b="1" smtClean="0">
                <a:solidFill>
                  <a:schemeClr val="bg1"/>
                </a:solidFill>
              </a:rPr>
              <a:t>5. </a:t>
            </a:r>
            <a:r>
              <a:rPr lang="fr-CA" sz="2200" b="1">
                <a:solidFill>
                  <a:schemeClr val="bg1"/>
                </a:solidFill>
              </a:rPr>
              <a:t>Dois-je </a:t>
            </a:r>
            <a:r>
              <a:rPr lang="fr-CA" sz="2200" b="1" smtClean="0">
                <a:solidFill>
                  <a:schemeClr val="bg1"/>
                </a:solidFill>
              </a:rPr>
              <a:t>dévoiler mon infection à </a:t>
            </a:r>
            <a:r>
              <a:rPr lang="fr-CA" sz="2200" b="1">
                <a:solidFill>
                  <a:schemeClr val="bg1"/>
                </a:solidFill>
              </a:rPr>
              <a:t>VIH à </a:t>
            </a:r>
            <a:r>
              <a:rPr lang="fr-CA" sz="2200" b="1" smtClean="0">
                <a:solidFill>
                  <a:schemeClr val="bg1"/>
                </a:solidFill>
              </a:rPr>
              <a:t>mes patients ou</a:t>
            </a:r>
            <a:endParaRPr lang="fr-CA" sz="2200" b="1">
              <a:solidFill>
                <a:schemeClr val="bg1"/>
              </a:solidFill>
            </a:endParaRPr>
          </a:p>
          <a:p>
            <a:r>
              <a:rPr lang="fr-CA" sz="2200" b="1">
                <a:solidFill>
                  <a:schemeClr val="bg1"/>
                </a:solidFill>
              </a:rPr>
              <a:t>clients</a:t>
            </a:r>
            <a:r>
              <a:rPr lang="en-US" sz="2200" b="1" smtClean="0">
                <a:solidFill>
                  <a:schemeClr val="bg1"/>
                </a:solidFill>
              </a:rPr>
              <a:t>?</a:t>
            </a:r>
            <a:endParaRPr lang="en-US" sz="2200" b="1" dirty="0" smtClean="0">
              <a:solidFill>
                <a:schemeClr val="bg1"/>
              </a:solidFill>
            </a:endParaRPr>
          </a:p>
        </p:txBody>
      </p:sp>
      <p:sp>
        <p:nvSpPr>
          <p:cNvPr id="11" name="TextBox 10"/>
          <p:cNvSpPr txBox="1"/>
          <p:nvPr/>
        </p:nvSpPr>
        <p:spPr>
          <a:xfrm>
            <a:off x="152400" y="762000"/>
            <a:ext cx="8763000" cy="4555093"/>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a:t>En règle générale, vous n’êtes pas tenu </a:t>
            </a:r>
            <a:r>
              <a:rPr lang="fr-CA" sz="2000" smtClean="0"/>
              <a:t>légalement d’informer </a:t>
            </a:r>
            <a:r>
              <a:rPr lang="fr-CA" sz="2000"/>
              <a:t>vos patients ou clients de votre </a:t>
            </a:r>
            <a:r>
              <a:rPr lang="fr-CA" sz="2000" smtClean="0"/>
              <a:t>séropositivité au VIH</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Dans le cas improbable où se produit une exposition possible au VIH</a:t>
            </a:r>
            <a:r>
              <a:rPr lang="en-US" sz="2000" smtClean="0"/>
              <a:t>, </a:t>
            </a:r>
            <a:r>
              <a:rPr lang="fr-CA" sz="2000"/>
              <a:t>le patient ou client devrait </a:t>
            </a:r>
            <a:r>
              <a:rPr lang="fr-CA" sz="2000" smtClean="0"/>
              <a:t>être informé</a:t>
            </a:r>
            <a:r>
              <a:rPr lang="fr-CA" sz="2000"/>
              <a:t>, afin </a:t>
            </a:r>
            <a:r>
              <a:rPr lang="fr-CA" sz="2000" smtClean="0"/>
              <a:t>de pouvoir </a:t>
            </a:r>
            <a:r>
              <a:rPr lang="fr-CA" sz="2000"/>
              <a:t>recourir à des conseils </a:t>
            </a:r>
            <a:r>
              <a:rPr lang="fr-CA" sz="2000" smtClean="0"/>
              <a:t>médicaux concernant </a:t>
            </a:r>
            <a:r>
              <a:rPr lang="fr-CA" sz="2000"/>
              <a:t>le test de dépistage et la possibilité </a:t>
            </a:r>
            <a:r>
              <a:rPr lang="fr-CA" sz="2000" smtClean="0"/>
              <a:t>de recevoir </a:t>
            </a:r>
            <a:r>
              <a:rPr lang="fr-CA" sz="2000"/>
              <a:t>un traitement postexposition composé </a:t>
            </a:r>
            <a:r>
              <a:rPr lang="fr-CA" sz="2000" smtClean="0"/>
              <a:t>de médicaments </a:t>
            </a:r>
            <a:r>
              <a:rPr lang="fr-CA" sz="2000"/>
              <a:t>anti-VIH</a:t>
            </a:r>
            <a:r>
              <a:rPr lang="en-US" sz="2000" smtClean="0"/>
              <a:t> </a:t>
            </a:r>
            <a:r>
              <a:rPr lang="fr-CA" sz="2000" smtClean="0"/>
              <a:t>(« PPE »).</a:t>
            </a:r>
            <a:endParaRPr lang="fr-CA" sz="2000" dirty="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smtClean="0"/>
              <a:t>Une </a:t>
            </a:r>
            <a:r>
              <a:rPr lang="fr-CA" sz="2000" smtClean="0"/>
              <a:t>travailleuse ou un </a:t>
            </a:r>
            <a:r>
              <a:rPr lang="fr-CA" sz="2000"/>
              <a:t>travailleur </a:t>
            </a:r>
            <a:r>
              <a:rPr lang="fr-CA" sz="2000" smtClean="0"/>
              <a:t>du sexe </a:t>
            </a:r>
            <a:r>
              <a:rPr lang="fr-CA" sz="2000"/>
              <a:t>qui ne dévoile pas sa </a:t>
            </a:r>
            <a:r>
              <a:rPr lang="fr-CA" sz="2000" smtClean="0"/>
              <a:t>séropositivité au </a:t>
            </a:r>
            <a:r>
              <a:rPr lang="fr-CA" sz="2000"/>
              <a:t>VIH à un-e client-e pourrait être accusé </a:t>
            </a:r>
            <a:r>
              <a:rPr lang="fr-CA" sz="2000" smtClean="0"/>
              <a:t>au criminel</a:t>
            </a:r>
            <a:r>
              <a:rPr lang="fr-CA" sz="2000"/>
              <a:t>.</a:t>
            </a:r>
            <a:endParaRPr lang="en-US" sz="2000" smtClean="0"/>
          </a:p>
          <a:p>
            <a:pPr marL="742950" lvl="1" indent="-285750">
              <a:buFont typeface="Arial" panose="020B0604020202020204" pitchFamily="34" charset="0"/>
              <a:buChar char="•"/>
            </a:pPr>
            <a:r>
              <a:rPr lang="en-US" sz="2000" smtClean="0"/>
              <a:t>(</a:t>
            </a:r>
            <a:r>
              <a:rPr lang="fr-CA" sz="2000"/>
              <a:t>Pour de plus amples renseignements </a:t>
            </a:r>
            <a:r>
              <a:rPr lang="fr-CA" sz="2000" smtClean="0"/>
              <a:t>sur le </a:t>
            </a:r>
            <a:r>
              <a:rPr lang="fr-CA" sz="2000"/>
              <a:t>droit criminel </a:t>
            </a:r>
            <a:r>
              <a:rPr lang="fr-CA" sz="2000" smtClean="0"/>
              <a:t>et l’exposition au VIH</a:t>
            </a:r>
            <a:r>
              <a:rPr lang="en-US" sz="2000" smtClean="0"/>
              <a:t>, consultez </a:t>
            </a:r>
            <a:r>
              <a:rPr lang="fr-CA" sz="2000" smtClean="0">
                <a:hlinkClick r:id="rId4"/>
              </a:rPr>
              <a:t>www.aidslaw.ca/droitcriminel</a:t>
            </a:r>
            <a:r>
              <a:rPr lang="en-US" sz="2000" smtClean="0"/>
              <a:t>.)</a:t>
            </a:r>
          </a:p>
          <a:p>
            <a:endParaRPr lang="en-US" sz="1600" dirty="0" smtClean="0"/>
          </a:p>
          <a:p>
            <a:r>
              <a:rPr lang="en-US" sz="1400" dirty="0" smtClean="0"/>
              <a: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84564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705600" cy="430887"/>
          </a:xfrm>
          <a:prstGeom prst="rect">
            <a:avLst/>
          </a:prstGeom>
          <a:noFill/>
        </p:spPr>
        <p:txBody>
          <a:bodyPr wrap="square" rtlCol="0">
            <a:spAutoFit/>
          </a:bodyPr>
          <a:lstStyle/>
          <a:p>
            <a:r>
              <a:rPr lang="en-US" sz="2200" b="1" smtClean="0">
                <a:solidFill>
                  <a:schemeClr val="bg1"/>
                </a:solidFill>
              </a:rPr>
              <a:t>6. </a:t>
            </a:r>
            <a:r>
              <a:rPr lang="fr-CA" sz="2200" b="1">
                <a:solidFill>
                  <a:schemeClr val="bg1"/>
                </a:solidFill>
              </a:rPr>
              <a:t>Dois-je </a:t>
            </a:r>
            <a:r>
              <a:rPr lang="fr-CA" sz="2200" b="1" smtClean="0">
                <a:solidFill>
                  <a:schemeClr val="bg1"/>
                </a:solidFill>
              </a:rPr>
              <a:t>dévoiler mon infection à </a:t>
            </a:r>
            <a:r>
              <a:rPr lang="fr-CA" sz="2200" b="1">
                <a:solidFill>
                  <a:schemeClr val="bg1"/>
                </a:solidFill>
              </a:rPr>
              <a:t>VIH à </a:t>
            </a:r>
            <a:r>
              <a:rPr lang="fr-CA" sz="2200" b="1" smtClean="0">
                <a:solidFill>
                  <a:schemeClr val="bg1"/>
                </a:solidFill>
              </a:rPr>
              <a:t>mes collègues</a:t>
            </a:r>
            <a:r>
              <a:rPr lang="en-US" sz="2200" b="1" smtClean="0">
                <a:solidFill>
                  <a:schemeClr val="bg1"/>
                </a:solidFill>
              </a:rPr>
              <a:t>?</a:t>
            </a:r>
            <a:endParaRPr lang="en-US" sz="2200" b="1" dirty="0">
              <a:solidFill>
                <a:schemeClr val="bg1"/>
              </a:solidFill>
            </a:endParaRPr>
          </a:p>
        </p:txBody>
      </p:sp>
      <p:sp>
        <p:nvSpPr>
          <p:cNvPr id="11" name="TextBox 10"/>
          <p:cNvSpPr txBox="1"/>
          <p:nvPr/>
        </p:nvSpPr>
        <p:spPr>
          <a:xfrm>
            <a:off x="152400" y="762000"/>
            <a:ext cx="8763000" cy="1723549"/>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smtClean="0"/>
              <a:t>Non, </a:t>
            </a:r>
            <a:r>
              <a:rPr lang="fr-CA" sz="2000" smtClean="0"/>
              <a:t>vous </a:t>
            </a:r>
            <a:r>
              <a:rPr lang="fr-CA" sz="2000"/>
              <a:t>n’êtes pas obligé de dire à vos collègues </a:t>
            </a:r>
            <a:r>
              <a:rPr lang="fr-CA" sz="2000" smtClean="0"/>
              <a:t>que vous </a:t>
            </a:r>
            <a:r>
              <a:rPr lang="fr-CA" sz="2000"/>
              <a:t>avez </a:t>
            </a:r>
            <a:r>
              <a:rPr lang="fr-CA" sz="2000" smtClean="0"/>
              <a:t>le </a:t>
            </a:r>
            <a:r>
              <a:rPr lang="fr-CA" sz="2000"/>
              <a:t>VIH</a:t>
            </a:r>
            <a:r>
              <a:rPr lang="en-US" sz="2000" smtClean="0"/>
              <a:t>.</a:t>
            </a:r>
          </a:p>
          <a:p>
            <a:pPr marL="285750" indent="-285750">
              <a:buFont typeface="Arial" panose="020B0604020202020204" pitchFamily="34" charset="0"/>
              <a:buChar char="•"/>
            </a:pPr>
            <a:endParaRPr lang="en-US" sz="1600" dirty="0" smtClean="0"/>
          </a:p>
          <a:p>
            <a:endParaRPr lang="en-US" sz="1600" dirty="0" smtClean="0"/>
          </a:p>
          <a:p>
            <a:r>
              <a:rPr lang="en-US" sz="1400" dirty="0" smtClean="0"/>
              <a:t> </a:t>
            </a: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Tree>
    <p:extLst>
      <p:ext uri="{BB962C8B-B14F-4D97-AF65-F5344CB8AC3E}">
        <p14:creationId xmlns:p14="http://schemas.microsoft.com/office/powerpoint/2010/main" val="189796291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smtClean="0">
                <a:solidFill>
                  <a:schemeClr val="tx1">
                    <a:lumMod val="85000"/>
                    <a:lumOff val="15000"/>
                  </a:schemeClr>
                </a:solidFill>
              </a:rPr>
              <a:t>© </a:t>
            </a:r>
            <a:r>
              <a:rPr lang="en-US" sz="1100">
                <a:solidFill>
                  <a:schemeClr val="tx1">
                    <a:lumMod val="85000"/>
                    <a:lumOff val="15000"/>
                  </a:schemeClr>
                </a:solidFill>
              </a:rPr>
              <a:t>Réseau juridique canadien VIH/sida, </a:t>
            </a:r>
            <a:r>
              <a:rPr lang="en-US" sz="1100" dirty="0" smtClean="0">
                <a:solidFill>
                  <a:schemeClr val="tx1">
                    <a:lumMod val="85000"/>
                    <a:lumOff val="15000"/>
                  </a:schemeClr>
                </a:solidFill>
              </a:rPr>
              <a:t>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430887"/>
          </a:xfrm>
          <a:prstGeom prst="rect">
            <a:avLst/>
          </a:prstGeom>
          <a:noFill/>
        </p:spPr>
        <p:txBody>
          <a:bodyPr wrap="square" rtlCol="0">
            <a:spAutoFit/>
          </a:bodyPr>
          <a:lstStyle/>
          <a:p>
            <a:r>
              <a:rPr lang="en-US" sz="2200" b="1" smtClean="0">
                <a:solidFill>
                  <a:schemeClr val="bg1"/>
                </a:solidFill>
              </a:rPr>
              <a:t>7. </a:t>
            </a:r>
            <a:r>
              <a:rPr lang="fr-CA" sz="2200" b="1">
                <a:solidFill>
                  <a:schemeClr val="bg1"/>
                </a:solidFill>
              </a:rPr>
              <a:t>Peut-on </a:t>
            </a:r>
            <a:r>
              <a:rPr lang="fr-CA" sz="2200" b="1" smtClean="0">
                <a:solidFill>
                  <a:schemeClr val="bg1"/>
                </a:solidFill>
              </a:rPr>
              <a:t>me congédier parce que </a:t>
            </a:r>
            <a:r>
              <a:rPr lang="fr-CA" sz="2200" b="1">
                <a:solidFill>
                  <a:schemeClr val="bg1"/>
                </a:solidFill>
              </a:rPr>
              <a:t>j’ai </a:t>
            </a:r>
            <a:r>
              <a:rPr lang="fr-CA" sz="2200" b="1" smtClean="0">
                <a:solidFill>
                  <a:schemeClr val="bg1"/>
                </a:solidFill>
              </a:rPr>
              <a:t>le VIH</a:t>
            </a:r>
            <a:r>
              <a:rPr lang="en-US" sz="2200" b="1" smtClean="0">
                <a:solidFill>
                  <a:schemeClr val="bg1"/>
                </a:solidFill>
              </a:rPr>
              <a:t>?</a:t>
            </a:r>
            <a:endParaRPr lang="en-US" sz="2200" b="1" dirty="0" smtClean="0">
              <a:solidFill>
                <a:schemeClr val="bg1"/>
              </a:solidFill>
            </a:endParaRPr>
          </a:p>
        </p:txBody>
      </p:sp>
      <p:sp>
        <p:nvSpPr>
          <p:cNvPr id="11" name="TextBox 10"/>
          <p:cNvSpPr txBox="1"/>
          <p:nvPr/>
        </p:nvSpPr>
        <p:spPr>
          <a:xfrm>
            <a:off x="152400" y="762000"/>
            <a:ext cx="8763000" cy="4339650"/>
          </a:xfrm>
          <a:prstGeom prst="rect">
            <a:avLst/>
          </a:prstGeom>
          <a:noFill/>
        </p:spPr>
        <p:txBody>
          <a:bodyPr wrap="square" rtlCol="0">
            <a:spAutoFit/>
          </a:bodyPr>
          <a:lstStyle/>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fr-CA" sz="2000"/>
              <a:t>Non. Au Canada, les lois sur les droits de la personne</a:t>
            </a:r>
            <a:r>
              <a:rPr lang="en-US" sz="2000"/>
              <a:t> </a:t>
            </a:r>
            <a:r>
              <a:rPr lang="fr-CA" sz="2000"/>
              <a:t>protègent les individus contre la discrimination fondée sur le handicap</a:t>
            </a:r>
            <a:r>
              <a:rPr lang="en-US" sz="2000"/>
              <a:t>. </a:t>
            </a:r>
            <a:r>
              <a:rPr lang="en-US" sz="2000" smtClean="0"/>
              <a:t>L’infection à VIH est considérée comme un handicap. </a:t>
            </a:r>
            <a:r>
              <a:rPr lang="fr-CA" sz="2000" smtClean="0"/>
              <a:t>Un </a:t>
            </a:r>
            <a:r>
              <a:rPr lang="fr-CA" sz="2000"/>
              <a:t>employeur n’est pas autorisé à traiter un employé de manière différente et négative à cause de son </a:t>
            </a:r>
            <a:r>
              <a:rPr lang="fr-CA" sz="2000" smtClean="0"/>
              <a:t>handicap</a:t>
            </a:r>
            <a:r>
              <a:rPr lang="en-US" sz="2000" smtClean="0"/>
              <a:t>.  </a:t>
            </a:r>
            <a:endParaRPr lang="en-US" sz="200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En vertu du droit canadien</a:t>
            </a:r>
            <a:r>
              <a:rPr lang="en-US" sz="2000" smtClean="0"/>
              <a:t>, </a:t>
            </a:r>
            <a:r>
              <a:rPr lang="fr-CA" sz="2000"/>
              <a:t>il existe également une obligation </a:t>
            </a:r>
            <a:r>
              <a:rPr lang="fr-CA" sz="2000" smtClean="0"/>
              <a:t>d’accommodement. L’accommodement </a:t>
            </a:r>
            <a:r>
              <a:rPr lang="fr-CA" sz="2000"/>
              <a:t>en milieu de </a:t>
            </a:r>
            <a:r>
              <a:rPr lang="fr-CA" sz="2000" smtClean="0"/>
              <a:t>travail réfère </a:t>
            </a:r>
            <a:r>
              <a:rPr lang="fr-CA" sz="2000"/>
              <a:t>à des mesures d’adaptation raisonnables, </a:t>
            </a:r>
            <a:r>
              <a:rPr lang="fr-CA" sz="2000" smtClean="0"/>
              <a:t>prises pour </a:t>
            </a:r>
            <a:r>
              <a:rPr lang="fr-CA" sz="2000"/>
              <a:t>surmonter des facteurs qui font obstacle à </a:t>
            </a:r>
            <a:r>
              <a:rPr lang="fr-CA" sz="2000" smtClean="0"/>
              <a:t>la participation </a:t>
            </a:r>
            <a:r>
              <a:rPr lang="fr-CA" sz="2000"/>
              <a:t>à part entière d’une personne </a:t>
            </a:r>
            <a:r>
              <a:rPr lang="fr-CA" sz="2000" smtClean="0"/>
              <a:t>handicapée</a:t>
            </a:r>
            <a:r>
              <a:rPr lang="en-US" sz="2000" smtClean="0"/>
              <a:t>.</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fr-CA" sz="2000" smtClean="0"/>
              <a:t>Il </a:t>
            </a:r>
            <a:r>
              <a:rPr lang="fr-CA" sz="2000"/>
              <a:t>n’est pas considéré comme </a:t>
            </a:r>
            <a:r>
              <a:rPr lang="fr-CA" sz="2000" smtClean="0"/>
              <a:t>une discrimination </a:t>
            </a:r>
            <a:r>
              <a:rPr lang="en-US" sz="2000" smtClean="0"/>
              <a:t>qu’un employeur vous congédie si, malgré un accommodement, vous n’êtes pas en mesure d’accomplir les tâches essentielles de votre emploi.</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849</TotalTime>
  <Words>1714</Words>
  <Application>Microsoft Macintosh PowerPoint</Application>
  <PresentationFormat>Présentation à l'écran (4:3)</PresentationFormat>
  <Paragraphs>168</Paragraphs>
  <Slides>15</Slides>
  <Notes>13</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Kiran</dc:creator>
  <cp:lastModifiedBy>Jean Dussault</cp:lastModifiedBy>
  <cp:revision>72</cp:revision>
  <cp:lastPrinted>2014-05-14T14:20:49Z</cp:lastPrinted>
  <dcterms:created xsi:type="dcterms:W3CDTF">2014-03-17T18:43:36Z</dcterms:created>
  <dcterms:modified xsi:type="dcterms:W3CDTF">2014-05-22T14:20:21Z</dcterms:modified>
</cp:coreProperties>
</file>