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handoutMasterIdLst>
    <p:handoutMasterId r:id="rId17"/>
  </p:handoutMasterIdLst>
  <p:sldIdLst>
    <p:sldId id="256" r:id="rId2"/>
    <p:sldId id="258" r:id="rId3"/>
    <p:sldId id="271" r:id="rId4"/>
    <p:sldId id="259" r:id="rId5"/>
    <p:sldId id="267" r:id="rId6"/>
    <p:sldId id="260" r:id="rId7"/>
    <p:sldId id="268" r:id="rId8"/>
    <p:sldId id="261" r:id="rId9"/>
    <p:sldId id="269" r:id="rId10"/>
    <p:sldId id="262" r:id="rId11"/>
    <p:sldId id="270"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2328"/>
    <a:srgbClr val="F68E23"/>
    <a:srgbClr val="575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0" autoAdjust="0"/>
  </p:normalViewPr>
  <p:slideViewPr>
    <p:cSldViewPr>
      <p:cViewPr varScale="1">
        <p:scale>
          <a:sx n="95" d="100"/>
          <a:sy n="95" d="100"/>
        </p:scale>
        <p:origin x="-6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414" y="25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20" tIns="45712" rIns="91420" bIns="45712" rtlCol="0"/>
          <a:lstStyle>
            <a:lvl1pPr algn="l">
              <a:defRPr sz="1200"/>
            </a:lvl1pPr>
          </a:lstStyle>
          <a:p>
            <a:endParaRPr lang="fr-CA"/>
          </a:p>
        </p:txBody>
      </p:sp>
      <p:sp>
        <p:nvSpPr>
          <p:cNvPr id="3" name="Date Placeholder 2"/>
          <p:cNvSpPr>
            <a:spLocks noGrp="1"/>
          </p:cNvSpPr>
          <p:nvPr>
            <p:ph type="dt" sz="quarter" idx="1"/>
          </p:nvPr>
        </p:nvSpPr>
        <p:spPr>
          <a:xfrm>
            <a:off x="3884613" y="0"/>
            <a:ext cx="2971800" cy="458788"/>
          </a:xfrm>
          <a:prstGeom prst="rect">
            <a:avLst/>
          </a:prstGeom>
        </p:spPr>
        <p:txBody>
          <a:bodyPr vert="horz" lIns="91420" tIns="45712" rIns="91420" bIns="45712" rtlCol="0"/>
          <a:lstStyle>
            <a:lvl1pPr algn="r">
              <a:defRPr sz="1200"/>
            </a:lvl1pPr>
          </a:lstStyle>
          <a:p>
            <a:fld id="{FD6C6945-AB0E-4618-9911-99B86CC6B970}" type="datetimeFigureOut">
              <a:rPr lang="fr-CA" smtClean="0"/>
              <a:t>22/5/2014</a:t>
            </a:fld>
            <a:endParaRPr lang="fr-CA"/>
          </a:p>
        </p:txBody>
      </p:sp>
      <p:sp>
        <p:nvSpPr>
          <p:cNvPr id="4" name="Footer Placeholder 3"/>
          <p:cNvSpPr>
            <a:spLocks noGrp="1"/>
          </p:cNvSpPr>
          <p:nvPr>
            <p:ph type="ftr" sz="quarter" idx="2"/>
          </p:nvPr>
        </p:nvSpPr>
        <p:spPr>
          <a:xfrm>
            <a:off x="0" y="8685217"/>
            <a:ext cx="2971800" cy="458787"/>
          </a:xfrm>
          <a:prstGeom prst="rect">
            <a:avLst/>
          </a:prstGeom>
        </p:spPr>
        <p:txBody>
          <a:bodyPr vert="horz" lIns="91420" tIns="45712" rIns="91420" bIns="45712" rtlCol="0" anchor="b"/>
          <a:lstStyle>
            <a:lvl1pPr algn="l">
              <a:defRPr sz="1200"/>
            </a:lvl1pPr>
          </a:lstStyle>
          <a:p>
            <a:endParaRPr lang="fr-CA"/>
          </a:p>
        </p:txBody>
      </p:sp>
      <p:sp>
        <p:nvSpPr>
          <p:cNvPr id="5" name="Slide Number Placeholder 4"/>
          <p:cNvSpPr>
            <a:spLocks noGrp="1"/>
          </p:cNvSpPr>
          <p:nvPr>
            <p:ph type="sldNum" sz="quarter" idx="3"/>
          </p:nvPr>
        </p:nvSpPr>
        <p:spPr>
          <a:xfrm>
            <a:off x="3884613" y="8685217"/>
            <a:ext cx="2971800" cy="458787"/>
          </a:xfrm>
          <a:prstGeom prst="rect">
            <a:avLst/>
          </a:prstGeom>
        </p:spPr>
        <p:txBody>
          <a:bodyPr vert="horz" lIns="91420" tIns="45712" rIns="91420" bIns="45712" rtlCol="0" anchor="b"/>
          <a:lstStyle>
            <a:lvl1pPr algn="r">
              <a:defRPr sz="1200"/>
            </a:lvl1pPr>
          </a:lstStyle>
          <a:p>
            <a:fld id="{F645D571-3C48-42D8-BB69-1AC96E8CCFEF}" type="slidenum">
              <a:rPr lang="fr-CA" smtClean="0"/>
              <a:t>‹#›</a:t>
            </a:fld>
            <a:endParaRPr lang="fr-CA"/>
          </a:p>
        </p:txBody>
      </p:sp>
    </p:spTree>
    <p:extLst>
      <p:ext uri="{BB962C8B-B14F-4D97-AF65-F5344CB8AC3E}">
        <p14:creationId xmlns:p14="http://schemas.microsoft.com/office/powerpoint/2010/main" val="2887064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0" tIns="45712" rIns="91420" bIns="45712"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20" tIns="45712" rIns="91420" bIns="45712" rtlCol="0"/>
          <a:lstStyle>
            <a:lvl1pPr algn="r">
              <a:defRPr sz="1200"/>
            </a:lvl1pPr>
          </a:lstStyle>
          <a:p>
            <a:fld id="{2EEBA934-112A-4522-9893-8F80D809E941}" type="datetimeFigureOut">
              <a:rPr lang="en-US" smtClean="0"/>
              <a:t>22/5/2014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0" tIns="45712" rIns="91420" bIns="45712"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20" tIns="45712" rIns="91420" bIns="4571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20" tIns="45712" rIns="91420" bIns="45712"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20" tIns="45712" rIns="91420" bIns="45712" rtlCol="0" anchor="b"/>
          <a:lstStyle>
            <a:lvl1pPr algn="r">
              <a:defRPr sz="1200"/>
            </a:lvl1pPr>
          </a:lstStyle>
          <a:p>
            <a:fld id="{818DA8E8-A921-4629-9284-5CB1AD34E9AF}" type="slidenum">
              <a:rPr lang="en-US" smtClean="0"/>
              <a:t>‹#›</a:t>
            </a:fld>
            <a:endParaRPr lang="en-US"/>
          </a:p>
        </p:txBody>
      </p:sp>
    </p:spTree>
    <p:extLst>
      <p:ext uri="{BB962C8B-B14F-4D97-AF65-F5344CB8AC3E}">
        <p14:creationId xmlns:p14="http://schemas.microsoft.com/office/powerpoint/2010/main" val="288243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2</a:t>
            </a:fld>
            <a:endParaRPr lang="en-US"/>
          </a:p>
        </p:txBody>
      </p:sp>
    </p:spTree>
    <p:extLst>
      <p:ext uri="{BB962C8B-B14F-4D97-AF65-F5344CB8AC3E}">
        <p14:creationId xmlns:p14="http://schemas.microsoft.com/office/powerpoint/2010/main" val="2116498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11</a:t>
            </a:fld>
            <a:endParaRPr lang="en-US"/>
          </a:p>
        </p:txBody>
      </p:sp>
    </p:spTree>
    <p:extLst>
      <p:ext uri="{BB962C8B-B14F-4D97-AF65-F5344CB8AC3E}">
        <p14:creationId xmlns:p14="http://schemas.microsoft.com/office/powerpoint/2010/main" val="3785185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12</a:t>
            </a:fld>
            <a:endParaRPr lang="en-US"/>
          </a:p>
        </p:txBody>
      </p:sp>
    </p:spTree>
    <p:extLst>
      <p:ext uri="{BB962C8B-B14F-4D97-AF65-F5344CB8AC3E}">
        <p14:creationId xmlns:p14="http://schemas.microsoft.com/office/powerpoint/2010/main" val="76382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13</a:t>
            </a:fld>
            <a:endParaRPr lang="en-US"/>
          </a:p>
        </p:txBody>
      </p:sp>
    </p:spTree>
    <p:extLst>
      <p:ext uri="{BB962C8B-B14F-4D97-AF65-F5344CB8AC3E}">
        <p14:creationId xmlns:p14="http://schemas.microsoft.com/office/powerpoint/2010/main" val="3196314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3</a:t>
            </a:fld>
            <a:endParaRPr lang="en-US"/>
          </a:p>
        </p:txBody>
      </p:sp>
    </p:spTree>
    <p:extLst>
      <p:ext uri="{BB962C8B-B14F-4D97-AF65-F5344CB8AC3E}">
        <p14:creationId xmlns:p14="http://schemas.microsoft.com/office/powerpoint/2010/main" val="3074838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4</a:t>
            </a:fld>
            <a:endParaRPr lang="en-US"/>
          </a:p>
        </p:txBody>
      </p:sp>
    </p:spTree>
    <p:extLst>
      <p:ext uri="{BB962C8B-B14F-4D97-AF65-F5344CB8AC3E}">
        <p14:creationId xmlns:p14="http://schemas.microsoft.com/office/powerpoint/2010/main" val="265240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5</a:t>
            </a:fld>
            <a:endParaRPr lang="en-US"/>
          </a:p>
        </p:txBody>
      </p:sp>
    </p:spTree>
    <p:extLst>
      <p:ext uri="{BB962C8B-B14F-4D97-AF65-F5344CB8AC3E}">
        <p14:creationId xmlns:p14="http://schemas.microsoft.com/office/powerpoint/2010/main" val="4263004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6</a:t>
            </a:fld>
            <a:endParaRPr lang="en-US"/>
          </a:p>
        </p:txBody>
      </p:sp>
    </p:spTree>
    <p:extLst>
      <p:ext uri="{BB962C8B-B14F-4D97-AF65-F5344CB8AC3E}">
        <p14:creationId xmlns:p14="http://schemas.microsoft.com/office/powerpoint/2010/main" val="2211450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7</a:t>
            </a:fld>
            <a:endParaRPr lang="en-US"/>
          </a:p>
        </p:txBody>
      </p:sp>
    </p:spTree>
    <p:extLst>
      <p:ext uri="{BB962C8B-B14F-4D97-AF65-F5344CB8AC3E}">
        <p14:creationId xmlns:p14="http://schemas.microsoft.com/office/powerpoint/2010/main" val="2889269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8</a:t>
            </a:fld>
            <a:endParaRPr lang="en-US"/>
          </a:p>
        </p:txBody>
      </p:sp>
    </p:spTree>
    <p:extLst>
      <p:ext uri="{BB962C8B-B14F-4D97-AF65-F5344CB8AC3E}">
        <p14:creationId xmlns:p14="http://schemas.microsoft.com/office/powerpoint/2010/main" val="1717184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9</a:t>
            </a:fld>
            <a:endParaRPr lang="en-US"/>
          </a:p>
        </p:txBody>
      </p:sp>
    </p:spTree>
    <p:extLst>
      <p:ext uri="{BB962C8B-B14F-4D97-AF65-F5344CB8AC3E}">
        <p14:creationId xmlns:p14="http://schemas.microsoft.com/office/powerpoint/2010/main" val="1972130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10</a:t>
            </a:fld>
            <a:endParaRPr lang="en-US"/>
          </a:p>
        </p:txBody>
      </p:sp>
    </p:spTree>
    <p:extLst>
      <p:ext uri="{BB962C8B-B14F-4D97-AF65-F5344CB8AC3E}">
        <p14:creationId xmlns:p14="http://schemas.microsoft.com/office/powerpoint/2010/main" val="1379025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9F7D1-0151-4F52-B62B-EA41D4C00A98}" type="datetimeFigureOut">
              <a:rPr lang="en-US" smtClean="0"/>
              <a:pPr/>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9F7D1-0151-4F52-B62B-EA41D4C00A98}" type="datetimeFigureOut">
              <a:rPr lang="en-US" smtClean="0"/>
              <a:pPr/>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9F7D1-0151-4F52-B62B-EA41D4C00A98}" type="datetimeFigureOut">
              <a:rPr lang="en-US" smtClean="0"/>
              <a:pPr/>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F7D1-0151-4F52-B62B-EA41D4C00A98}" type="datetimeFigureOut">
              <a:rPr lang="en-US" smtClean="0"/>
              <a:pPr/>
              <a:t>22/5/2014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04965-1282-4023-A448-6E85758FC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aidslaw.ca/"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81000"/>
            <a:ext cx="990600" cy="838200"/>
          </a:xfrm>
          <a:prstGeom prst="ellipse">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381000"/>
            <a:ext cx="4191000" cy="838200"/>
          </a:xfrm>
          <a:custGeom>
            <a:avLst/>
            <a:gdLst>
              <a:gd name="connsiteX0" fmla="*/ 0 w 4038600"/>
              <a:gd name="connsiteY0" fmla="*/ 279406 h 1676400"/>
              <a:gd name="connsiteX1" fmla="*/ 81836 w 4038600"/>
              <a:gd name="connsiteY1" fmla="*/ 81836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52398 w 4090998"/>
              <a:gd name="connsiteY0" fmla="*/ 279406 h 1676400"/>
              <a:gd name="connsiteX1" fmla="*/ 52398 w 4090998"/>
              <a:gd name="connsiteY1" fmla="*/ 7620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331805 h 1728799"/>
              <a:gd name="connsiteX1" fmla="*/ 52398 w 4090998"/>
              <a:gd name="connsiteY1" fmla="*/ 52399 h 1728799"/>
              <a:gd name="connsiteX2" fmla="*/ 331804 w 4090998"/>
              <a:gd name="connsiteY2" fmla="*/ 52399 h 1728799"/>
              <a:gd name="connsiteX3" fmla="*/ 3811592 w 4090998"/>
              <a:gd name="connsiteY3" fmla="*/ 52399 h 1728799"/>
              <a:gd name="connsiteX4" fmla="*/ 4009162 w 4090998"/>
              <a:gd name="connsiteY4" fmla="*/ 134235 h 1728799"/>
              <a:gd name="connsiteX5" fmla="*/ 4090998 w 4090998"/>
              <a:gd name="connsiteY5" fmla="*/ 331805 h 1728799"/>
              <a:gd name="connsiteX6" fmla="*/ 4090998 w 4090998"/>
              <a:gd name="connsiteY6" fmla="*/ 1449393 h 1728799"/>
              <a:gd name="connsiteX7" fmla="*/ 4009162 w 4090998"/>
              <a:gd name="connsiteY7" fmla="*/ 1646963 h 1728799"/>
              <a:gd name="connsiteX8" fmla="*/ 3811592 w 4090998"/>
              <a:gd name="connsiteY8" fmla="*/ 1728799 h 1728799"/>
              <a:gd name="connsiteX9" fmla="*/ 331804 w 4090998"/>
              <a:gd name="connsiteY9" fmla="*/ 1728799 h 1728799"/>
              <a:gd name="connsiteX10" fmla="*/ 134234 w 4090998"/>
              <a:gd name="connsiteY10" fmla="*/ 1646963 h 1728799"/>
              <a:gd name="connsiteX11" fmla="*/ 52398 w 4090998"/>
              <a:gd name="connsiteY11" fmla="*/ 1449393 h 1728799"/>
              <a:gd name="connsiteX12" fmla="*/ 52398 w 4090998"/>
              <a:gd name="connsiteY12" fmla="*/ 331805 h 1728799"/>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0 w 4038600"/>
              <a:gd name="connsiteY0" fmla="*/ 279406 h 1728799"/>
              <a:gd name="connsiteX1" fmla="*/ 0 w 4038600"/>
              <a:gd name="connsiteY1" fmla="*/ 0 h 1728799"/>
              <a:gd name="connsiteX2" fmla="*/ 279406 w 4038600"/>
              <a:gd name="connsiteY2" fmla="*/ 0 h 1728799"/>
              <a:gd name="connsiteX3" fmla="*/ 3759194 w 4038600"/>
              <a:gd name="connsiteY3" fmla="*/ 0 h 1728799"/>
              <a:gd name="connsiteX4" fmla="*/ 3956764 w 4038600"/>
              <a:gd name="connsiteY4" fmla="*/ 81836 h 1728799"/>
              <a:gd name="connsiteX5" fmla="*/ 4038600 w 4038600"/>
              <a:gd name="connsiteY5" fmla="*/ 279406 h 1728799"/>
              <a:gd name="connsiteX6" fmla="*/ 4038600 w 4038600"/>
              <a:gd name="connsiteY6" fmla="*/ 1396994 h 1728799"/>
              <a:gd name="connsiteX7" fmla="*/ 3956764 w 4038600"/>
              <a:gd name="connsiteY7" fmla="*/ 1594564 h 1728799"/>
              <a:gd name="connsiteX8" fmla="*/ 3759194 w 4038600"/>
              <a:gd name="connsiteY8" fmla="*/ 1676400 h 1728799"/>
              <a:gd name="connsiteX9" fmla="*/ 279406 w 4038600"/>
              <a:gd name="connsiteY9" fmla="*/ 1676400 h 1728799"/>
              <a:gd name="connsiteX10" fmla="*/ 76200 w 4038600"/>
              <a:gd name="connsiteY10" fmla="*/ 1676400 h 1728799"/>
              <a:gd name="connsiteX11" fmla="*/ 0 w 4038600"/>
              <a:gd name="connsiteY11" fmla="*/ 1396994 h 1728799"/>
              <a:gd name="connsiteX12" fmla="*/ 0 w 4038600"/>
              <a:gd name="connsiteY12" fmla="*/ 279406 h 1728799"/>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74624 w 4113224"/>
              <a:gd name="connsiteY0" fmla="*/ 279406 h 1676400"/>
              <a:gd name="connsiteX1" fmla="*/ 74624 w 4113224"/>
              <a:gd name="connsiteY1" fmla="*/ 0 h 1676400"/>
              <a:gd name="connsiteX2" fmla="*/ 354030 w 4113224"/>
              <a:gd name="connsiteY2" fmla="*/ 0 h 1676400"/>
              <a:gd name="connsiteX3" fmla="*/ 3833818 w 4113224"/>
              <a:gd name="connsiteY3" fmla="*/ 0 h 1676400"/>
              <a:gd name="connsiteX4" fmla="*/ 4031388 w 4113224"/>
              <a:gd name="connsiteY4" fmla="*/ 81836 h 1676400"/>
              <a:gd name="connsiteX5" fmla="*/ 4113224 w 4113224"/>
              <a:gd name="connsiteY5" fmla="*/ 279406 h 1676400"/>
              <a:gd name="connsiteX6" fmla="*/ 4113224 w 4113224"/>
              <a:gd name="connsiteY6" fmla="*/ 1396994 h 1676400"/>
              <a:gd name="connsiteX7" fmla="*/ 4031388 w 4113224"/>
              <a:gd name="connsiteY7" fmla="*/ 1594564 h 1676400"/>
              <a:gd name="connsiteX8" fmla="*/ 3833818 w 4113224"/>
              <a:gd name="connsiteY8" fmla="*/ 1676400 h 1676400"/>
              <a:gd name="connsiteX9" fmla="*/ 354030 w 4113224"/>
              <a:gd name="connsiteY9" fmla="*/ 1676400 h 1676400"/>
              <a:gd name="connsiteX10" fmla="*/ 74624 w 4113224"/>
              <a:gd name="connsiteY10" fmla="*/ 1676400 h 1676400"/>
              <a:gd name="connsiteX11" fmla="*/ 74624 w 4113224"/>
              <a:gd name="connsiteY11" fmla="*/ 1396994 h 1676400"/>
              <a:gd name="connsiteX12" fmla="*/ 74624 w 4113224"/>
              <a:gd name="connsiteY12" fmla="*/ 279406 h 1676400"/>
              <a:gd name="connsiteX0" fmla="*/ 0 w 4038600"/>
              <a:gd name="connsiteY0" fmla="*/ 279406 h 1681151"/>
              <a:gd name="connsiteX1" fmla="*/ 0 w 4038600"/>
              <a:gd name="connsiteY1" fmla="*/ 0 h 1681151"/>
              <a:gd name="connsiteX2" fmla="*/ 279406 w 4038600"/>
              <a:gd name="connsiteY2" fmla="*/ 0 h 1681151"/>
              <a:gd name="connsiteX3" fmla="*/ 3759194 w 4038600"/>
              <a:gd name="connsiteY3" fmla="*/ 0 h 1681151"/>
              <a:gd name="connsiteX4" fmla="*/ 3956764 w 4038600"/>
              <a:gd name="connsiteY4" fmla="*/ 81836 h 1681151"/>
              <a:gd name="connsiteX5" fmla="*/ 4038600 w 4038600"/>
              <a:gd name="connsiteY5" fmla="*/ 279406 h 1681151"/>
              <a:gd name="connsiteX6" fmla="*/ 4038600 w 4038600"/>
              <a:gd name="connsiteY6" fmla="*/ 1396994 h 1681151"/>
              <a:gd name="connsiteX7" fmla="*/ 3956764 w 4038600"/>
              <a:gd name="connsiteY7" fmla="*/ 1594564 h 1681151"/>
              <a:gd name="connsiteX8" fmla="*/ 3759194 w 4038600"/>
              <a:gd name="connsiteY8" fmla="*/ 1676400 h 1681151"/>
              <a:gd name="connsiteX9" fmla="*/ 279406 w 4038600"/>
              <a:gd name="connsiteY9" fmla="*/ 1676400 h 1681151"/>
              <a:gd name="connsiteX10" fmla="*/ 0 w 4038600"/>
              <a:gd name="connsiteY10" fmla="*/ 1676400 h 1681151"/>
              <a:gd name="connsiteX11" fmla="*/ 0 w 4038600"/>
              <a:gd name="connsiteY11" fmla="*/ 1396994 h 1681151"/>
              <a:gd name="connsiteX12" fmla="*/ 0 w 4038600"/>
              <a:gd name="connsiteY12" fmla="*/ 279406 h 16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38600" h="1681151">
                <a:moveTo>
                  <a:pt x="0" y="279406"/>
                </a:moveTo>
                <a:cubicBezTo>
                  <a:pt x="0" y="205303"/>
                  <a:pt x="4752" y="26999"/>
                  <a:pt x="0" y="0"/>
                </a:cubicBezTo>
                <a:cubicBezTo>
                  <a:pt x="1599" y="4751"/>
                  <a:pt x="205303" y="0"/>
                  <a:pt x="279406" y="0"/>
                </a:cubicBezTo>
                <a:lnTo>
                  <a:pt x="3759194" y="0"/>
                </a:lnTo>
                <a:cubicBezTo>
                  <a:pt x="3833297" y="0"/>
                  <a:pt x="3904365" y="29438"/>
                  <a:pt x="3956764" y="81836"/>
                </a:cubicBezTo>
                <a:cubicBezTo>
                  <a:pt x="4009163" y="134235"/>
                  <a:pt x="4038600" y="205303"/>
                  <a:pt x="4038600" y="279406"/>
                </a:cubicBezTo>
                <a:lnTo>
                  <a:pt x="4038600" y="1396994"/>
                </a:lnTo>
                <a:cubicBezTo>
                  <a:pt x="4038600" y="1471097"/>
                  <a:pt x="4009163" y="1542165"/>
                  <a:pt x="3956764" y="1594564"/>
                </a:cubicBezTo>
                <a:cubicBezTo>
                  <a:pt x="3904365" y="1646963"/>
                  <a:pt x="3833297" y="1676400"/>
                  <a:pt x="3759194" y="1676400"/>
                </a:cubicBezTo>
                <a:lnTo>
                  <a:pt x="279406" y="1676400"/>
                </a:lnTo>
                <a:lnTo>
                  <a:pt x="0" y="1676400"/>
                </a:lnTo>
                <a:cubicBezTo>
                  <a:pt x="7926" y="1681151"/>
                  <a:pt x="0" y="1471097"/>
                  <a:pt x="0" y="1396994"/>
                </a:cubicBezTo>
                <a:lnTo>
                  <a:pt x="0" y="279406"/>
                </a:lnTo>
                <a:close/>
              </a:path>
            </a:pathLst>
          </a:custGeom>
          <a:solidFill>
            <a:srgbClr val="57585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4400" b="1"/>
              <a:t>Vivre avec le VIH</a:t>
            </a:r>
            <a:endParaRPr lang="en-US" sz="4200" b="1" dirty="0">
              <a:latin typeface="+mj-lt"/>
              <a:cs typeface="Arial" pitchFamily="34" charset="0"/>
            </a:endParaRPr>
          </a:p>
        </p:txBody>
      </p:sp>
      <p:sp>
        <p:nvSpPr>
          <p:cNvPr id="15" name="TextBox 14"/>
          <p:cNvSpPr txBox="1"/>
          <p:nvPr/>
        </p:nvSpPr>
        <p:spPr>
          <a:xfrm>
            <a:off x="609600" y="1219200"/>
            <a:ext cx="4495800" cy="1323439"/>
          </a:xfrm>
          <a:prstGeom prst="rect">
            <a:avLst/>
          </a:prstGeom>
          <a:noFill/>
        </p:spPr>
        <p:txBody>
          <a:bodyPr wrap="square" rtlCol="0">
            <a:spAutoFit/>
          </a:bodyPr>
          <a:lstStyle/>
          <a:p>
            <a:r>
              <a:rPr lang="en-US" sz="8000" b="1" smtClean="0">
                <a:solidFill>
                  <a:srgbClr val="B52328"/>
                </a:solidFill>
              </a:rPr>
              <a:t>Connaître</a:t>
            </a:r>
            <a:endParaRPr lang="en-US" sz="8000" b="1" dirty="0" smtClean="0">
              <a:solidFill>
                <a:srgbClr val="B52328"/>
              </a:solidFill>
            </a:endParaRPr>
          </a:p>
        </p:txBody>
      </p:sp>
      <p:sp>
        <p:nvSpPr>
          <p:cNvPr id="16" name="TextBox 15"/>
          <p:cNvSpPr txBox="1"/>
          <p:nvPr/>
        </p:nvSpPr>
        <p:spPr>
          <a:xfrm>
            <a:off x="685800" y="2057400"/>
            <a:ext cx="2819400" cy="1323439"/>
          </a:xfrm>
          <a:prstGeom prst="rect">
            <a:avLst/>
          </a:prstGeom>
          <a:noFill/>
        </p:spPr>
        <p:txBody>
          <a:bodyPr wrap="square" rtlCol="0">
            <a:spAutoFit/>
          </a:bodyPr>
          <a:lstStyle/>
          <a:p>
            <a:r>
              <a:rPr lang="en-US" sz="8000" b="1" smtClean="0">
                <a:solidFill>
                  <a:srgbClr val="B52328"/>
                </a:solidFill>
              </a:rPr>
              <a:t>ses</a:t>
            </a:r>
            <a:endParaRPr lang="en-US" sz="8000" b="1" dirty="0" smtClean="0">
              <a:solidFill>
                <a:srgbClr val="B52328"/>
              </a:solidFill>
            </a:endParaRPr>
          </a:p>
        </p:txBody>
      </p:sp>
      <p:sp>
        <p:nvSpPr>
          <p:cNvPr id="17" name="TextBox 16"/>
          <p:cNvSpPr txBox="1"/>
          <p:nvPr/>
        </p:nvSpPr>
        <p:spPr>
          <a:xfrm>
            <a:off x="1406769" y="3046576"/>
            <a:ext cx="2819400" cy="1323439"/>
          </a:xfrm>
          <a:prstGeom prst="rect">
            <a:avLst/>
          </a:prstGeom>
          <a:noFill/>
        </p:spPr>
        <p:txBody>
          <a:bodyPr wrap="square" rtlCol="0">
            <a:spAutoFit/>
          </a:bodyPr>
          <a:lstStyle/>
          <a:p>
            <a:r>
              <a:rPr lang="en-US" sz="8000" b="1" smtClean="0">
                <a:solidFill>
                  <a:schemeClr val="bg1"/>
                </a:solidFill>
              </a:rPr>
              <a:t>droits</a:t>
            </a:r>
            <a:endParaRPr lang="en-US" sz="8000" b="1" dirty="0" smtClean="0">
              <a:solidFill>
                <a:schemeClr val="bg1"/>
              </a:solidFill>
            </a:endParaRPr>
          </a:p>
        </p:txBody>
      </p:sp>
      <p:sp>
        <p:nvSpPr>
          <p:cNvPr id="18" name="TextBox 17"/>
          <p:cNvSpPr txBox="1"/>
          <p:nvPr/>
        </p:nvSpPr>
        <p:spPr>
          <a:xfrm>
            <a:off x="1600200" y="5112140"/>
            <a:ext cx="4876800" cy="1569660"/>
          </a:xfrm>
          <a:prstGeom prst="rect">
            <a:avLst/>
          </a:prstGeom>
          <a:noFill/>
        </p:spPr>
        <p:txBody>
          <a:bodyPr wrap="square" rtlCol="0">
            <a:spAutoFit/>
          </a:bodyPr>
          <a:lstStyle/>
          <a:p>
            <a:pPr algn="r"/>
            <a:r>
              <a:rPr lang="fr-CA" sz="3200" spc="600">
                <a:effectLst>
                  <a:outerShdw blurRad="38100" dist="38100" dir="2700000" algn="tl">
                    <a:srgbClr val="000000">
                      <a:alpha val="43137"/>
                    </a:srgbClr>
                  </a:outerShdw>
                </a:effectLst>
              </a:rPr>
              <a:t>Le dévoilement </a:t>
            </a:r>
            <a:r>
              <a:rPr lang="fr-CA" sz="3200" spc="600" smtClean="0">
                <a:effectLst>
                  <a:outerShdw blurRad="38100" dist="38100" dir="2700000" algn="tl">
                    <a:srgbClr val="000000">
                      <a:alpha val="43137"/>
                    </a:srgbClr>
                  </a:outerShdw>
                </a:effectLst>
              </a:rPr>
              <a:t/>
            </a:r>
            <a:br>
              <a:rPr lang="fr-CA" sz="3200" spc="600" smtClean="0">
                <a:effectLst>
                  <a:outerShdw blurRad="38100" dist="38100" dir="2700000" algn="tl">
                    <a:srgbClr val="000000">
                      <a:alpha val="43137"/>
                    </a:srgbClr>
                  </a:outerShdw>
                </a:effectLst>
              </a:rPr>
            </a:br>
            <a:r>
              <a:rPr lang="fr-CA" sz="3200" spc="600" smtClean="0">
                <a:effectLst>
                  <a:outerShdw blurRad="38100" dist="38100" dir="2700000" algn="tl">
                    <a:srgbClr val="000000">
                      <a:alpha val="43137"/>
                    </a:srgbClr>
                  </a:outerShdw>
                </a:effectLst>
              </a:rPr>
              <a:t>à </a:t>
            </a:r>
            <a:r>
              <a:rPr lang="fr-CA" sz="3200" spc="600">
                <a:effectLst>
                  <a:outerShdw blurRad="38100" dist="38100" dir="2700000" algn="tl">
                    <a:srgbClr val="000000">
                      <a:alpha val="43137"/>
                    </a:srgbClr>
                  </a:outerShdw>
                </a:effectLst>
              </a:rPr>
              <a:t>l’école et </a:t>
            </a:r>
            <a:r>
              <a:rPr lang="fr-CA" sz="3200" spc="600" smtClean="0">
                <a:effectLst>
                  <a:outerShdw blurRad="38100" dist="38100" dir="2700000" algn="tl">
                    <a:srgbClr val="000000">
                      <a:alpha val="43137"/>
                    </a:srgbClr>
                  </a:outerShdw>
                </a:effectLst>
              </a:rPr>
              <a:t/>
            </a:r>
            <a:br>
              <a:rPr lang="fr-CA" sz="3200" spc="600" smtClean="0">
                <a:effectLst>
                  <a:outerShdw blurRad="38100" dist="38100" dir="2700000" algn="tl">
                    <a:srgbClr val="000000">
                      <a:alpha val="43137"/>
                    </a:srgbClr>
                  </a:outerShdw>
                </a:effectLst>
              </a:rPr>
            </a:br>
            <a:r>
              <a:rPr lang="fr-CA" sz="3200" spc="600" smtClean="0">
                <a:effectLst>
                  <a:outerShdw blurRad="38100" dist="38100" dir="2700000" algn="tl">
                    <a:srgbClr val="000000">
                      <a:alpha val="43137"/>
                    </a:srgbClr>
                  </a:outerShdw>
                </a:effectLst>
              </a:rPr>
              <a:t>en </a:t>
            </a:r>
            <a:r>
              <a:rPr lang="fr-CA" sz="3200" spc="600">
                <a:effectLst>
                  <a:outerShdw blurRad="38100" dist="38100" dir="2700000" algn="tl">
                    <a:srgbClr val="000000">
                      <a:alpha val="43137"/>
                    </a:srgbClr>
                  </a:outerShdw>
                </a:effectLst>
              </a:rPr>
              <a:t>service de garde</a:t>
            </a:r>
            <a:endParaRPr lang="en-US" sz="3200" spc="600" dirty="0">
              <a:effectLst>
                <a:outerShdw blurRad="38100" dist="38100" dir="2700000" algn="tl">
                  <a:srgbClr val="000000">
                    <a:alpha val="43137"/>
                  </a:srgbClr>
                </a:outerShdw>
              </a:effectLst>
            </a:endParaRPr>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5" name="TextBox 24"/>
          <p:cNvSpPr txBox="1"/>
          <p:nvPr/>
        </p:nvSpPr>
        <p:spPr>
          <a:xfrm>
            <a:off x="7162800" y="914400"/>
            <a:ext cx="1752600" cy="2246769"/>
          </a:xfrm>
          <a:prstGeom prst="rect">
            <a:avLst/>
          </a:prstGeom>
          <a:noFill/>
        </p:spPr>
        <p:txBody>
          <a:bodyPr wrap="square" rtlCol="0">
            <a:spAutoFit/>
          </a:bodyPr>
          <a:lstStyle/>
          <a:p>
            <a:r>
              <a:rPr lang="fr-CA" sz="1400">
                <a:solidFill>
                  <a:schemeClr val="bg1">
                    <a:lumMod val="50000"/>
                  </a:schemeClr>
                </a:solidFill>
              </a:rPr>
              <a:t>Les informations contenues dans cette publication concernent le droit mais ne </a:t>
            </a:r>
            <a:r>
              <a:rPr lang="fr-CA" sz="1400" smtClean="0">
                <a:solidFill>
                  <a:schemeClr val="bg1">
                    <a:lumMod val="50000"/>
                  </a:schemeClr>
                </a:solidFill>
              </a:rPr>
              <a:t>constituent </a:t>
            </a:r>
            <a:r>
              <a:rPr lang="fr-CA" sz="1400">
                <a:solidFill>
                  <a:schemeClr val="bg1">
                    <a:lumMod val="50000"/>
                  </a:schemeClr>
                </a:solidFill>
              </a:rPr>
              <a:t>pas un avis juridique. Pour obtenir un avis juridique, veuillez consulter un avocat dans votre région.</a:t>
            </a:r>
            <a:endParaRPr lang="en-US" sz="1400" dirty="0">
              <a:solidFill>
                <a:schemeClr val="bg1">
                  <a:lumMod val="50000"/>
                </a:schemeClr>
              </a:solidFill>
            </a:endParaRPr>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30" name="Rounded Rectangle 29"/>
          <p:cNvSpPr/>
          <p:nvPr/>
        </p:nvSpPr>
        <p:spPr>
          <a:xfrm>
            <a:off x="1600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2209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2819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4290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40386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648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5257800" y="4648200"/>
            <a:ext cx="457200" cy="457200"/>
          </a:xfrm>
          <a:prstGeom prst="round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37" name="Rounded Rectangle 36"/>
          <p:cNvSpPr/>
          <p:nvPr/>
        </p:nvSpPr>
        <p:spPr>
          <a:xfrm>
            <a:off x="5867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430887"/>
          </a:xfrm>
          <a:prstGeom prst="rect">
            <a:avLst/>
          </a:prstGeom>
          <a:noFill/>
        </p:spPr>
        <p:txBody>
          <a:bodyPr wrap="square" rtlCol="0">
            <a:spAutoFit/>
          </a:bodyPr>
          <a:lstStyle/>
          <a:p>
            <a:r>
              <a:rPr lang="en-US" sz="2200" b="1" dirty="0" smtClean="0">
                <a:solidFill>
                  <a:schemeClr val="bg1"/>
                </a:solidFill>
              </a:rPr>
              <a:t>7</a:t>
            </a:r>
            <a:r>
              <a:rPr lang="en-US" sz="2200" b="1" smtClean="0">
                <a:solidFill>
                  <a:schemeClr val="bg1"/>
                </a:solidFill>
              </a:rPr>
              <a:t>. </a:t>
            </a:r>
            <a:r>
              <a:rPr lang="fr-CA" sz="2200" b="1">
                <a:solidFill>
                  <a:srgbClr val="FFFFFF"/>
                </a:solidFill>
              </a:rPr>
              <a:t>L’école peut-elle accommoder mon enfant?</a:t>
            </a:r>
            <a:endParaRPr lang="en-US" sz="2200" dirty="0">
              <a:solidFill>
                <a:srgbClr val="FFFFFF"/>
              </a:solidFill>
            </a:endParaRPr>
          </a:p>
        </p:txBody>
      </p:sp>
      <p:sp>
        <p:nvSpPr>
          <p:cNvPr id="11" name="TextBox 10"/>
          <p:cNvSpPr txBox="1"/>
          <p:nvPr/>
        </p:nvSpPr>
        <p:spPr>
          <a:xfrm>
            <a:off x="152400" y="762000"/>
            <a:ext cx="8763000" cy="5632311"/>
          </a:xfrm>
          <a:prstGeom prst="rect">
            <a:avLst/>
          </a:prstGeom>
          <a:noFill/>
        </p:spPr>
        <p:txBody>
          <a:bodyPr wrap="square" rtlCol="0">
            <a:spAutoFit/>
          </a:bodyPr>
          <a:lstStyle/>
          <a:p>
            <a:pPr marL="342900" indent="-342900">
              <a:buFont typeface="Arial" panose="020B0604020202020204" pitchFamily="34" charset="0"/>
              <a:buChar char="•"/>
            </a:pPr>
            <a:r>
              <a:rPr lang="fr-CA" sz="2000" smtClean="0"/>
              <a:t>L’école </a:t>
            </a:r>
            <a:r>
              <a:rPr lang="fr-CA" sz="2000"/>
              <a:t>a l’obligation</a:t>
            </a:r>
            <a:r>
              <a:rPr lang="en-CA" sz="2000" smtClean="0"/>
              <a:t> d’</a:t>
            </a:r>
            <a:r>
              <a:rPr lang="fr-CA" sz="2000" smtClean="0"/>
              <a:t>accommoder un enfant vivant avec un handicap</a:t>
            </a:r>
            <a:r>
              <a:rPr lang="en-CA" sz="2000" smtClean="0"/>
              <a:t> </a:t>
            </a:r>
            <a:r>
              <a:rPr lang="fr-CA" sz="2000"/>
              <a:t>pour lui permettre un accès équitable aux services scolaires, à moins de « contrainte excessive </a:t>
            </a:r>
            <a:r>
              <a:rPr lang="fr-CA" sz="2000" smtClean="0"/>
              <a:t>».</a:t>
            </a:r>
            <a:r>
              <a:rPr lang="en-CA" sz="2000" smtClean="0"/>
              <a:t>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Si vous demandez un accommodement à l’école de votre enfant, vous devrez fournir des renseignements relatifs aux besoins </a:t>
            </a:r>
            <a:r>
              <a:rPr lang="fr-CA" sz="2000" smtClean="0"/>
              <a:t>et limites liés </a:t>
            </a:r>
            <a:r>
              <a:rPr lang="fr-CA" sz="2000"/>
              <a:t>au</a:t>
            </a:r>
            <a:r>
              <a:rPr lang="en-CA" sz="2000" smtClean="0"/>
              <a:t> handicap de votre enfant. </a:t>
            </a:r>
            <a:r>
              <a:rPr lang="fr-CA" sz="2000" smtClean="0"/>
              <a:t>Dans </a:t>
            </a:r>
            <a:r>
              <a:rPr lang="fr-CA" sz="2000"/>
              <a:t>la plupart des cas, </a:t>
            </a:r>
            <a:r>
              <a:rPr lang="fr-CA" sz="2000" smtClean="0"/>
              <a:t>cela ne nécessite pas </a:t>
            </a:r>
            <a:r>
              <a:rPr lang="fr-CA" sz="2000"/>
              <a:t>de déclarer aux autorités scolaires la séropositivité au VIH de votre </a:t>
            </a:r>
            <a:r>
              <a:rPr lang="fr-CA" sz="2000" smtClean="0"/>
              <a:t>enfant.</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fr-CA" sz="2000"/>
              <a:t>Il n’y a pas d’approche généralisée à l’accommodement; l’école doit accommoder les besoins particuliers de chaque élève</a:t>
            </a:r>
            <a:r>
              <a:rPr lang="en-CA" sz="2000" smtClean="0"/>
              <a:t>. </a:t>
            </a:r>
            <a:endParaRPr lang="en-CA" sz="2000" dirty="0" smtClean="0"/>
          </a:p>
          <a:p>
            <a:r>
              <a:rPr lang="en-CA" sz="2000" dirty="0"/>
              <a:t> </a:t>
            </a:r>
            <a:endParaRPr lang="en-US" sz="2000" dirty="0"/>
          </a:p>
          <a:p>
            <a:pPr marL="342900" indent="-342900">
              <a:buFont typeface="Arial" panose="020B0604020202020204" pitchFamily="34" charset="0"/>
              <a:buChar char="•"/>
            </a:pPr>
            <a:r>
              <a:rPr lang="en-CA" sz="2000" smtClean="0"/>
              <a:t>Si l’école considère que l’accommodement lui occasionnerait une </a:t>
            </a:r>
            <a:r>
              <a:rPr lang="fr-CA" sz="2000"/>
              <a:t>« contrainte excessive »</a:t>
            </a:r>
            <a:r>
              <a:rPr lang="en-CA" sz="2000" smtClean="0"/>
              <a:t>, elle doit fournir des preuves le démontrant. Les facteurs pertinents sont :</a:t>
            </a:r>
            <a:endParaRPr lang="en-CA" sz="2000" dirty="0" smtClean="0"/>
          </a:p>
          <a:p>
            <a:pPr marL="800100" lvl="1" indent="-342900">
              <a:buFont typeface="Arial" panose="020B0604020202020204" pitchFamily="34" charset="0"/>
              <a:buChar char="•"/>
            </a:pPr>
            <a:r>
              <a:rPr lang="fr-CA" sz="2000"/>
              <a:t>le </a:t>
            </a:r>
            <a:r>
              <a:rPr lang="fr-CA" sz="2000" smtClean="0"/>
              <a:t>coût</a:t>
            </a:r>
            <a:endParaRPr lang="en-CA" sz="2000" dirty="0" smtClean="0"/>
          </a:p>
          <a:p>
            <a:pPr marL="800100" lvl="1" indent="-342900">
              <a:buFont typeface="Arial" panose="020B0604020202020204" pitchFamily="34" charset="0"/>
              <a:buChar char="•"/>
            </a:pPr>
            <a:r>
              <a:rPr lang="fr-CA" sz="2000"/>
              <a:t>les sources externes de financement </a:t>
            </a:r>
            <a:endParaRPr lang="fr-CA" sz="2000" smtClean="0"/>
          </a:p>
          <a:p>
            <a:pPr marL="800100" lvl="1" indent="-342900">
              <a:buFont typeface="Arial" panose="020B0604020202020204" pitchFamily="34" charset="0"/>
              <a:buChar char="•"/>
            </a:pPr>
            <a:r>
              <a:rPr lang="fr-CA" sz="2000"/>
              <a:t>la santé et la </a:t>
            </a:r>
            <a:r>
              <a:rPr lang="fr-CA" sz="2000" smtClean="0"/>
              <a:t>sécurité. </a:t>
            </a:r>
            <a:r>
              <a:rPr lang="en-CA" sz="2000" dirty="0"/>
              <a:t> </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CA" sz="2200" b="1" dirty="0">
                <a:solidFill>
                  <a:srgbClr val="FFFFFF"/>
                </a:solidFill>
              </a:rPr>
              <a:t>8</a:t>
            </a:r>
            <a:r>
              <a:rPr lang="en-CA" sz="2200" b="1">
                <a:solidFill>
                  <a:srgbClr val="FFFFFF"/>
                </a:solidFill>
              </a:rPr>
              <a:t>. </a:t>
            </a:r>
            <a:r>
              <a:rPr lang="fr-CA" sz="2200" b="1">
                <a:solidFill>
                  <a:srgbClr val="FFFFFF"/>
                </a:solidFill>
              </a:rPr>
              <a:t>Comment une personne est-elle protégée </a:t>
            </a:r>
            <a:r>
              <a:rPr lang="fr-CA" sz="2200" b="1" smtClean="0">
                <a:solidFill>
                  <a:srgbClr val="FFFFFF"/>
                </a:solidFill>
              </a:rPr>
              <a:t/>
            </a:r>
            <a:br>
              <a:rPr lang="fr-CA" sz="2200" b="1" smtClean="0">
                <a:solidFill>
                  <a:srgbClr val="FFFFFF"/>
                </a:solidFill>
              </a:rPr>
            </a:br>
            <a:r>
              <a:rPr lang="fr-CA" sz="2200" b="1" smtClean="0">
                <a:solidFill>
                  <a:srgbClr val="FFFFFF"/>
                </a:solidFill>
              </a:rPr>
              <a:t>contre </a:t>
            </a:r>
            <a:r>
              <a:rPr lang="fr-CA" sz="2200" b="1">
                <a:solidFill>
                  <a:srgbClr val="FFFFFF"/>
                </a:solidFill>
              </a:rPr>
              <a:t>la discrimination et le harcèlement à </a:t>
            </a:r>
            <a:r>
              <a:rPr lang="fr-CA" sz="2200" b="1" smtClean="0">
                <a:solidFill>
                  <a:srgbClr val="FFFFFF"/>
                </a:solidFill>
              </a:rPr>
              <a:t>l’école</a:t>
            </a:r>
            <a:r>
              <a:rPr lang="en-CA" sz="2200" b="1" smtClean="0">
                <a:solidFill>
                  <a:srgbClr val="FFFFFF"/>
                </a:solidFill>
              </a:rPr>
              <a:t>?</a:t>
            </a:r>
            <a:endParaRPr lang="en-US" sz="2200" dirty="0">
              <a:solidFill>
                <a:srgbClr val="FFFFFF"/>
              </a:solidFill>
            </a:endParaRPr>
          </a:p>
        </p:txBody>
      </p:sp>
      <p:sp>
        <p:nvSpPr>
          <p:cNvPr id="11" name="TextBox 10"/>
          <p:cNvSpPr txBox="1"/>
          <p:nvPr/>
        </p:nvSpPr>
        <p:spPr>
          <a:xfrm>
            <a:off x="152400" y="762000"/>
            <a:ext cx="8763000" cy="4955203"/>
          </a:xfrm>
          <a:prstGeom prst="rect">
            <a:avLst/>
          </a:prstGeom>
          <a:noFill/>
        </p:spPr>
        <p:txBody>
          <a:bodyPr wrap="square" rtlCol="0">
            <a:spAutoFit/>
          </a:bodyPr>
          <a:lstStyle/>
          <a:p>
            <a:endParaRPr lang="en-CA" sz="1400" dirty="0" smtClean="0"/>
          </a:p>
          <a:p>
            <a:endParaRPr lang="en-CA" sz="1400" dirty="0"/>
          </a:p>
          <a:p>
            <a:pPr marL="285750" indent="-285750">
              <a:buFont typeface="Arial" panose="020B0604020202020204" pitchFamily="34" charset="0"/>
              <a:buChar char="•"/>
            </a:pPr>
            <a:r>
              <a:rPr lang="fr-CA"/>
              <a:t>La plupart des écoles, des fournisseurs officiels de services de garde d’enfants et des conseils scolaires sont dotés de politiques et de procédures détaillées concernant diverses formes de discrimination et de harcèlement</a:t>
            </a:r>
            <a:r>
              <a:rPr lang="en-CA" smtClean="0"/>
              <a:t>. </a:t>
            </a:r>
            <a:r>
              <a:rPr lang="fr-CA"/>
              <a:t>Par conséquent, l’enseignant de votre enfant ou le directeur de l’école ou du service de garde pourrait être la meilleure personne à approcher en premier, pour trouver du soutien pour votre enfant et faire cesser le harcèlement</a:t>
            </a:r>
            <a:r>
              <a:rPr lang="en-CA" smtClean="0"/>
              <a:t>.   </a:t>
            </a:r>
            <a:endParaRPr lang="en-CA" dirty="0" smtClean="0"/>
          </a:p>
          <a:p>
            <a:r>
              <a:rPr lang="en-CA" dirty="0" smtClean="0"/>
              <a:t>   </a:t>
            </a:r>
            <a:endParaRPr lang="en-US" dirty="0"/>
          </a:p>
          <a:p>
            <a:pPr marL="285750" indent="-285750">
              <a:buFont typeface="Arial" panose="020B0604020202020204" pitchFamily="34" charset="0"/>
              <a:buChar char="•"/>
            </a:pPr>
            <a:r>
              <a:rPr lang="fr-CA"/>
              <a:t>En vertu des lois sur les droits de la personne, vous êtes protégé contre la discrimination liée au VIH et le harcèlement (qui est considéré comme une forme de discrimination) en milieu scolaire. Si vous croyez que votre enfant est l’objet de discrimination ou de harcèlement à </a:t>
            </a:r>
            <a:r>
              <a:rPr lang="fr-CA" smtClean="0"/>
              <a:t>l’école</a:t>
            </a:r>
            <a:r>
              <a:rPr lang="en-CA" smtClean="0"/>
              <a:t>, vous pouvez déposer une plainte à la commission des droits de la personne pertinente.</a:t>
            </a:r>
            <a:endParaRPr lang="en-CA" dirty="0" smtClean="0"/>
          </a:p>
          <a:p>
            <a:endParaRPr lang="en-CA" dirty="0"/>
          </a:p>
          <a:p>
            <a:pPr marL="285750" indent="-285750">
              <a:buFont typeface="Arial" panose="020B0604020202020204" pitchFamily="34" charset="0"/>
              <a:buChar char="•"/>
            </a:pPr>
            <a:r>
              <a:rPr lang="fr-CA"/>
              <a:t>Plusieurs plaintes sont résolues par la médiation. Si les efforts de médiation échouent, la commission décidera si elle confie l’affaire à un tribunal des droits de la personne, pour audience. Si elle décide de ne pas la confier à un tribunal, la plainte sera </a:t>
            </a:r>
            <a:r>
              <a:rPr lang="fr-CA" smtClean="0"/>
              <a:t>abandonnée</a:t>
            </a:r>
            <a:r>
              <a:rPr lang="en-CA" smtClean="0"/>
              <a:t>.</a:t>
            </a:r>
            <a:endParaRPr lang="en-US" dirty="0"/>
          </a:p>
        </p:txBody>
      </p:sp>
    </p:spTree>
    <p:extLst>
      <p:ext uri="{BB962C8B-B14F-4D97-AF65-F5344CB8AC3E}">
        <p14:creationId xmlns:p14="http://schemas.microsoft.com/office/powerpoint/2010/main" val="28228188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6309420"/>
          </a:xfrm>
          <a:prstGeom prst="rect">
            <a:avLst/>
          </a:prstGeom>
          <a:noFill/>
        </p:spPr>
        <p:txBody>
          <a:bodyPr wrap="square" rtlCol="0">
            <a:spAutoFit/>
          </a:bodyPr>
          <a:lstStyle/>
          <a:p>
            <a:r>
              <a:rPr lang="en-CA" sz="2000" dirty="0" smtClean="0"/>
              <a:t>1</a:t>
            </a:r>
            <a:r>
              <a:rPr lang="en-CA" sz="2000" smtClean="0"/>
              <a:t>. Votre enfant de 2 ans, qui vit avec le VIH, fréquente un service de garde. Un autre parent vous parle d’un enfant du même groupe qui a tendance à mordre ses compagnons. Il aurait même fait saigner un autre bambin en le mordant. Vous êtes préoccupé par le risque de transmission du VIH. Que devriez-vous faire?</a:t>
            </a:r>
            <a:endParaRPr lang="en-CA" sz="2000" dirty="0" smtClean="0"/>
          </a:p>
          <a:p>
            <a:endParaRPr lang="en-CA" sz="2000" dirty="0" smtClean="0"/>
          </a:p>
          <a:p>
            <a:endParaRPr lang="en-CA" sz="2000" dirty="0"/>
          </a:p>
          <a:p>
            <a:endParaRPr lang="en-CA" sz="2000" dirty="0" smtClean="0"/>
          </a:p>
          <a:p>
            <a:r>
              <a:rPr lang="en-CA" sz="2000" dirty="0" smtClean="0"/>
              <a:t>2</a:t>
            </a:r>
            <a:r>
              <a:rPr lang="en-CA" sz="2000" smtClean="0"/>
              <a:t>. Votre enfant est </a:t>
            </a:r>
            <a:r>
              <a:rPr lang="fr-CA" sz="2000"/>
              <a:t>« </a:t>
            </a:r>
            <a:r>
              <a:rPr lang="fr-CA" sz="2000" smtClean="0"/>
              <a:t>ouvert</a:t>
            </a:r>
            <a:r>
              <a:rPr lang="fr-CA" sz="2000"/>
              <a:t> </a:t>
            </a:r>
            <a:r>
              <a:rPr lang="fr-CA" sz="2000" smtClean="0"/>
              <a:t>» au sujet de sa séropositivité au VIH à l’école. Jusqu’à récemment, les autres élèves ne le traitaient pas différemment. Mais depuis qu’il est en quatrième année, un compagnon de classe ne cesse de se moquer de lui à cause de sa séropositivité. Est-ce de la discrimination, et que pouvez-vous faire? </a:t>
            </a:r>
            <a:endParaRPr lang="en-CA" sz="2000" dirty="0" smtClean="0"/>
          </a:p>
          <a:p>
            <a:endParaRPr lang="en-CA" sz="1600" dirty="0"/>
          </a:p>
          <a:p>
            <a:endParaRPr lang="en-CA" sz="1600" dirty="0" smtClean="0"/>
          </a:p>
          <a:p>
            <a:endParaRPr lang="en-CA" sz="1600" dirty="0" smtClean="0"/>
          </a:p>
          <a:p>
            <a:endParaRPr lang="en-CA" sz="1600" dirty="0"/>
          </a:p>
          <a:p>
            <a:endParaRPr lang="en-CA" sz="1600" dirty="0" smtClean="0"/>
          </a:p>
          <a:p>
            <a:endParaRPr lang="en-CA" sz="1600" dirty="0"/>
          </a:p>
          <a:p>
            <a:endParaRPr lang="en-CA" sz="1600" dirty="0" smtClean="0"/>
          </a:p>
          <a:p>
            <a:endParaRPr lang="en-CA" sz="1600" dirty="0"/>
          </a:p>
          <a:p>
            <a:r>
              <a:rPr lang="en-CA" sz="1600" dirty="0"/>
              <a:t> </a:t>
            </a:r>
            <a:endParaRPr lang="en-US" sz="1600" dirty="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Scénarios</a:t>
            </a:r>
            <a:endParaRPr lang="en-US" sz="3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4457700" y="1524000"/>
            <a:ext cx="3924300" cy="5570756"/>
          </a:xfrm>
          <a:prstGeom prst="rect">
            <a:avLst/>
          </a:prstGeom>
          <a:noFill/>
        </p:spPr>
        <p:txBody>
          <a:bodyPr wrap="square" rtlCol="0">
            <a:spAutoFit/>
          </a:bodyPr>
          <a:lstStyle/>
          <a:p>
            <a:r>
              <a:rPr lang="fr-CA"/>
              <a:t>Au Canada, des lois sur les droits de la personne interdisent la discrimination fondée sur le handicap dans la prestation de services, y compris en matière d’éducation. Le VIH et le sida sont considérés comme des handicaps au regard de la loi. Cela signifie qu’une école ne peut </a:t>
            </a:r>
            <a:r>
              <a:rPr lang="fr-CA" smtClean="0"/>
              <a:t>pas demander </a:t>
            </a:r>
            <a:r>
              <a:rPr lang="fr-CA"/>
              <a:t>de renseignements sur l’état sérologique au VIH de votre enfant, tout comme elle ne peut </a:t>
            </a:r>
            <a:r>
              <a:rPr lang="fr-CA" smtClean="0"/>
              <a:t>pas poser </a:t>
            </a:r>
            <a:r>
              <a:rPr lang="fr-CA"/>
              <a:t>de questions sur sa religion ou d’autres caractéristiques personnelles. Des autorités scolaires qui demanderaient cette information comme condition d’admission ou de maintien de l’inscription à l’école commettraient un acte de discrimination illégal.</a:t>
            </a:r>
            <a:endParaRPr lang="en-US" sz="1400" dirty="0" smtClean="0"/>
          </a:p>
          <a:p>
            <a:endParaRPr lang="en-US" sz="1600" dirty="0"/>
          </a:p>
          <a:p>
            <a:endParaRPr lang="en-US" sz="16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Conclusion</a:t>
            </a:r>
            <a:endParaRPr lang="en-US" sz="3400" b="1" dirty="0">
              <a:solidFill>
                <a:schemeClr val="bg1"/>
              </a:solidFill>
            </a:endParaRPr>
          </a:p>
        </p:txBody>
      </p:sp>
      <p:sp>
        <p:nvSpPr>
          <p:cNvPr id="9" name="Oval 8"/>
          <p:cNvSpPr/>
          <p:nvPr/>
        </p:nvSpPr>
        <p:spPr>
          <a:xfrm>
            <a:off x="228600" y="3048000"/>
            <a:ext cx="3276600" cy="3124200"/>
          </a:xfrm>
          <a:prstGeom prst="ellipse">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1000" y="3200400"/>
            <a:ext cx="2514600" cy="2362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917331" y="3640604"/>
            <a:ext cx="2743200" cy="1938992"/>
          </a:xfrm>
          <a:prstGeom prst="rect">
            <a:avLst/>
          </a:prstGeom>
          <a:noFill/>
        </p:spPr>
        <p:txBody>
          <a:bodyPr wrap="square" rtlCol="0">
            <a:spAutoFit/>
          </a:bodyPr>
          <a:lstStyle/>
          <a:p>
            <a:r>
              <a:rPr lang="fr-CA" sz="2000"/>
              <a:t>La décision de dévoiler la séropositivité au VIH de votre enfant, et à qui, à l’école ou en service de garde, devrait vous appartenir entièrement.</a:t>
            </a:r>
            <a:endParaRPr lang="en-US" sz="19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2" name="TextBox 21"/>
          <p:cNvSpPr txBox="1"/>
          <p:nvPr/>
        </p:nvSpPr>
        <p:spPr>
          <a:xfrm>
            <a:off x="1295400" y="609600"/>
            <a:ext cx="4648200" cy="923330"/>
          </a:xfrm>
          <a:prstGeom prst="rect">
            <a:avLst/>
          </a:prstGeom>
          <a:noFill/>
        </p:spPr>
        <p:txBody>
          <a:bodyPr wrap="square" rtlCol="0">
            <a:spAutoFit/>
          </a:bodyPr>
          <a:lstStyle/>
          <a:p>
            <a:pPr algn="ctr"/>
            <a:r>
              <a:rPr lang="en-US" sz="5400" b="1" smtClean="0">
                <a:solidFill>
                  <a:srgbClr val="B52328"/>
                </a:solidFill>
              </a:rPr>
              <a:t>Merci</a:t>
            </a:r>
            <a:endParaRPr lang="en-US" sz="5400" b="1" dirty="0">
              <a:solidFill>
                <a:srgbClr val="B52328"/>
              </a:solidFill>
            </a:endParaRPr>
          </a:p>
        </p:txBody>
      </p:sp>
      <p:sp>
        <p:nvSpPr>
          <p:cNvPr id="23" name="TextBox 22"/>
          <p:cNvSpPr txBox="1"/>
          <p:nvPr/>
        </p:nvSpPr>
        <p:spPr>
          <a:xfrm>
            <a:off x="685800" y="2286000"/>
            <a:ext cx="5486400" cy="3046988"/>
          </a:xfrm>
          <a:prstGeom prst="rect">
            <a:avLst/>
          </a:prstGeom>
          <a:noFill/>
        </p:spPr>
        <p:txBody>
          <a:bodyPr wrap="square" rtlCol="0">
            <a:spAutoFit/>
          </a:bodyPr>
          <a:lstStyle/>
          <a:p>
            <a:endParaRPr lang="en-US" sz="2400" b="1" dirty="0" smtClean="0">
              <a:solidFill>
                <a:schemeClr val="bg1"/>
              </a:solidFill>
            </a:endParaRPr>
          </a:p>
          <a:p>
            <a:endParaRPr lang="en-US" sz="2400" b="1" dirty="0">
              <a:solidFill>
                <a:schemeClr val="bg1"/>
              </a:solidFill>
            </a:endParaRPr>
          </a:p>
          <a:p>
            <a:endParaRPr lang="en-US" sz="2400" b="1" dirty="0" smtClean="0">
              <a:solidFill>
                <a:schemeClr val="bg1"/>
              </a:solidFill>
            </a:endParaRPr>
          </a:p>
          <a:p>
            <a:endParaRPr lang="en-US" sz="2400" b="1" dirty="0">
              <a:solidFill>
                <a:schemeClr val="bg1"/>
              </a:solidFill>
            </a:endParaRPr>
          </a:p>
          <a:p>
            <a:r>
              <a:rPr lang="en-US" sz="2400" b="1" smtClean="0">
                <a:solidFill>
                  <a:schemeClr val="bg1"/>
                </a:solidFill>
              </a:rPr>
              <a:t>Réseau juridique canadien VIH/sida</a:t>
            </a:r>
            <a:endParaRPr lang="en-US" sz="2400" b="1" dirty="0" smtClean="0">
              <a:solidFill>
                <a:schemeClr val="bg1"/>
              </a:solidFill>
            </a:endParaRPr>
          </a:p>
          <a:p>
            <a:r>
              <a:rPr lang="en-US" sz="2400" b="1" dirty="0" err="1" smtClean="0">
                <a:solidFill>
                  <a:schemeClr val="bg1"/>
                </a:solidFill>
              </a:rPr>
              <a:t>www.aidslaw.ca</a:t>
            </a:r>
            <a:endParaRPr lang="en-US" sz="2400" b="1" dirty="0" smtClean="0">
              <a:solidFill>
                <a:schemeClr val="bg1"/>
              </a:solidFill>
            </a:endParaRPr>
          </a:p>
          <a:p>
            <a:r>
              <a:rPr lang="en-US" sz="2400" b="1" smtClean="0">
                <a:solidFill>
                  <a:schemeClr val="bg1"/>
                </a:solidFill>
              </a:rPr>
              <a:t>Tél. </a:t>
            </a:r>
            <a:r>
              <a:rPr lang="en-US" sz="2400" b="1" dirty="0" smtClean="0">
                <a:solidFill>
                  <a:schemeClr val="bg1"/>
                </a:solidFill>
              </a:rPr>
              <a:t>: +1 416 595-1666 </a:t>
            </a:r>
          </a:p>
          <a:p>
            <a:r>
              <a:rPr lang="en-US" sz="2400" b="1" smtClean="0">
                <a:solidFill>
                  <a:schemeClr val="bg1"/>
                </a:solidFill>
              </a:rPr>
              <a:t>Courriel : </a:t>
            </a:r>
            <a:r>
              <a:rPr lang="en-US" sz="2400" b="1" dirty="0" smtClean="0">
                <a:solidFill>
                  <a:schemeClr val="bg1"/>
                </a:solidFill>
              </a:rPr>
              <a:t>info@aidslaw.ca</a:t>
            </a:r>
            <a:endParaRPr lang="en-US" sz="2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5509200"/>
          </a:xfrm>
          <a:prstGeom prst="rect">
            <a:avLst/>
          </a:prstGeom>
          <a:noFill/>
        </p:spPr>
        <p:txBody>
          <a:bodyPr wrap="square" rtlCol="0">
            <a:spAutoFit/>
          </a:bodyPr>
          <a:lstStyle/>
          <a:p>
            <a:r>
              <a:rPr lang="en-US" sz="2000" smtClean="0"/>
              <a:t>Cette présentation est complémentaire au feuillet </a:t>
            </a:r>
            <a:br>
              <a:rPr lang="en-US" sz="2000" smtClean="0"/>
            </a:br>
            <a:r>
              <a:rPr lang="en-US" sz="2000" b="1" i="1" smtClean="0"/>
              <a:t>Vivre avec le VIH – Connaître ses droits #7 : </a:t>
            </a:r>
            <a:br>
              <a:rPr lang="en-US" sz="2000" b="1" i="1" smtClean="0"/>
            </a:br>
            <a:r>
              <a:rPr lang="en-US" sz="2000" b="1" i="1" smtClean="0"/>
              <a:t>Le dévoilement à l’école et en service de garde</a:t>
            </a:r>
            <a:r>
              <a:rPr lang="en-US" sz="2000" b="1" smtClean="0"/>
              <a:t>.  </a:t>
            </a:r>
            <a:endParaRPr lang="en-US" sz="2000" b="1" dirty="0"/>
          </a:p>
          <a:p>
            <a:endParaRPr lang="en-US" sz="2000" dirty="0"/>
          </a:p>
          <a:p>
            <a:r>
              <a:rPr lang="en-US" sz="2000" smtClean="0"/>
              <a:t>Le feuillet est téléchargeable à </a:t>
            </a:r>
            <a:r>
              <a:rPr lang="en-US" sz="2000" dirty="0">
                <a:hlinkClick r:id="rId4"/>
              </a:rPr>
              <a:t>www.aidslaw.ca</a:t>
            </a:r>
            <a:r>
              <a:rPr lang="en-US" sz="2000" dirty="0"/>
              <a:t>.</a:t>
            </a:r>
          </a:p>
          <a:p>
            <a:endParaRPr lang="en-US" sz="2000" dirty="0"/>
          </a:p>
          <a:p>
            <a:r>
              <a:rPr lang="fr-CA" sz="2000"/>
              <a:t>Les informations contenues dans cette publication concernent le droit mais ne constituent pas un avis juridique. Pour obtenir un avis juridique, veuillez consulter un avocat dans votre région.</a:t>
            </a:r>
            <a:r>
              <a:rPr lang="en-US" sz="2000" smtClean="0"/>
              <a:t> </a:t>
            </a:r>
            <a:endParaRPr lang="en-US" sz="2000" dirty="0"/>
          </a:p>
          <a:p>
            <a:endParaRPr lang="en-US" sz="2000" dirty="0"/>
          </a:p>
          <a:p>
            <a:r>
              <a:rPr lang="en-US" sz="2000" smtClean="0"/>
              <a:t>Les renseignements contenus dans cette présentation sont à jour en date de 2014.</a:t>
            </a:r>
            <a:endParaRPr lang="en-US" sz="2000" dirty="0"/>
          </a:p>
          <a:p>
            <a:endParaRPr lang="en-US" sz="1200" dirty="0"/>
          </a:p>
          <a:p>
            <a:endParaRPr lang="en-US" sz="1200" dirty="0"/>
          </a:p>
          <a:p>
            <a:pPr algn="r"/>
            <a:r>
              <a:rPr lang="en-US" sz="1400" smtClean="0"/>
              <a:t>Cette série de feuillets </a:t>
            </a:r>
            <a:r>
              <a:rPr lang="en-US" sz="1400" i="1"/>
              <a:t>V</a:t>
            </a:r>
            <a:r>
              <a:rPr lang="en-US" sz="1400" i="1" smtClean="0"/>
              <a:t>ivre avec le VIH – Connaître ses droits </a:t>
            </a:r>
            <a:r>
              <a:rPr lang="fr-CA" sz="1400" smtClean="0"/>
              <a:t>a </a:t>
            </a:r>
            <a:r>
              <a:rPr lang="fr-CA" sz="1400"/>
              <a:t>été financée par l’Agence de la santé publique du Canada. Les opinions qui y sont exprimées sont celles des auteurs/chercheurs et ne reflètent pas nécessairement les positions officielles de l’Agence de la santé publique du Canada</a:t>
            </a:r>
            <a:r>
              <a:rPr lang="en-US" sz="1400" smtClean="0"/>
              <a:t>.</a:t>
            </a:r>
            <a:r>
              <a:rPr lang="en-US" sz="1100" smtClean="0"/>
              <a:t> </a:t>
            </a:r>
            <a:endParaRPr lang="en-US" sz="1100" dirty="0"/>
          </a:p>
          <a:p>
            <a:endParaRPr lang="en-US" sz="1200" dirty="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3908762"/>
          </a:xfrm>
          <a:prstGeom prst="rect">
            <a:avLst/>
          </a:prstGeom>
          <a:noFill/>
        </p:spPr>
        <p:txBody>
          <a:bodyPr wrap="square" rtlCol="0">
            <a:spAutoFit/>
          </a:bodyPr>
          <a:lstStyle/>
          <a:p>
            <a:endParaRPr lang="en-CA" sz="1600" dirty="0" smtClean="0"/>
          </a:p>
          <a:p>
            <a:r>
              <a:rPr lang="en-CA" sz="2000" smtClean="0"/>
              <a:t>Le dévoilement à l’école et en service de garde est régi par un éventail complexe de lois et règlements provinciaux, territoriaux et fédéraux.</a:t>
            </a:r>
            <a:endParaRPr lang="en-CA" sz="2000" dirty="0"/>
          </a:p>
          <a:p>
            <a:endParaRPr lang="en-CA" sz="2000" dirty="0" smtClean="0"/>
          </a:p>
          <a:p>
            <a:r>
              <a:rPr lang="en-CA" sz="2000" smtClean="0"/>
              <a:t>Il est important de se rappeler que le </a:t>
            </a:r>
            <a:r>
              <a:rPr lang="fr-CA" sz="2000" smtClean="0"/>
              <a:t>VIH </a:t>
            </a:r>
            <a:r>
              <a:rPr lang="fr-CA" sz="2000"/>
              <a:t>ne se transmet pas par les contacts du quotidien</a:t>
            </a:r>
            <a:r>
              <a:rPr lang="en-CA" sz="2000" smtClean="0"/>
              <a:t>. </a:t>
            </a:r>
            <a:r>
              <a:rPr lang="fr-CA" sz="2000"/>
              <a:t>Des enfants ne peuvent pas attraper le VIH en allant à l’école ou en partageant des jouets, des aliments ou des breuvages avec une personne séropositive; il n’y a habituellement aucune raison pour laquelle une école pourrait exiger le dévoilement</a:t>
            </a:r>
            <a:r>
              <a:rPr lang="en-CA" sz="2000" smtClean="0"/>
              <a:t>. </a:t>
            </a:r>
            <a:endParaRPr lang="en-US" sz="2000" dirty="0"/>
          </a:p>
          <a:p>
            <a:r>
              <a:rPr lang="en-CA" sz="1600" dirty="0"/>
              <a:t> </a:t>
            </a:r>
            <a:endParaRPr lang="en-US" sz="1600" dirty="0"/>
          </a:p>
          <a:p>
            <a:endParaRPr lang="en-US" sz="1600" dirty="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extLst>
      <p:ext uri="{BB962C8B-B14F-4D97-AF65-F5344CB8AC3E}">
        <p14:creationId xmlns:p14="http://schemas.microsoft.com/office/powerpoint/2010/main" val="3044968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3914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04800" y="304800"/>
            <a:ext cx="6934200" cy="1046440"/>
          </a:xfrm>
          <a:prstGeom prst="rect">
            <a:avLst/>
          </a:prstGeom>
          <a:noFill/>
        </p:spPr>
        <p:txBody>
          <a:bodyPr wrap="square" rtlCol="0">
            <a:spAutoFit/>
          </a:bodyPr>
          <a:lstStyle/>
          <a:p>
            <a:r>
              <a:rPr lang="en-US" sz="2200" b="1" dirty="0" smtClean="0">
                <a:solidFill>
                  <a:schemeClr val="bg1"/>
                </a:solidFill>
              </a:rPr>
              <a:t>1</a:t>
            </a:r>
            <a:r>
              <a:rPr lang="en-US" sz="2200" b="1" smtClean="0">
                <a:solidFill>
                  <a:schemeClr val="bg1"/>
                </a:solidFill>
              </a:rPr>
              <a:t>. </a:t>
            </a:r>
            <a:r>
              <a:rPr lang="fr-CA" sz="2200" b="1">
                <a:solidFill>
                  <a:schemeClr val="bg1"/>
                </a:solidFill>
              </a:rPr>
              <a:t>Quand suis-je obligé de dévoiler la séropositivité au VIH de mon enfant à une école ou à un service de garde?</a:t>
            </a:r>
            <a:endParaRPr lang="en-US" sz="2200" dirty="0">
              <a:solidFill>
                <a:schemeClr val="bg1"/>
              </a:solidFill>
            </a:endParaRPr>
          </a:p>
          <a:p>
            <a:endParaRPr lang="en-US" b="1" dirty="0" smtClean="0">
              <a:solidFill>
                <a:schemeClr val="bg1"/>
              </a:solidFill>
            </a:endParaRPr>
          </a:p>
        </p:txBody>
      </p:sp>
      <p:sp>
        <p:nvSpPr>
          <p:cNvPr id="11" name="TextBox 10"/>
          <p:cNvSpPr txBox="1"/>
          <p:nvPr/>
        </p:nvSpPr>
        <p:spPr>
          <a:xfrm>
            <a:off x="152400" y="762000"/>
            <a:ext cx="8763000" cy="5447645"/>
          </a:xfrm>
          <a:prstGeom prst="rect">
            <a:avLst/>
          </a:prstGeom>
          <a:noFill/>
        </p:spPr>
        <p:txBody>
          <a:bodyPr wrap="square" rtlCol="0">
            <a:spAutoFit/>
          </a:bodyPr>
          <a:lstStyle/>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fr-CA" sz="2000" smtClean="0"/>
              <a:t>Dans </a:t>
            </a:r>
            <a:r>
              <a:rPr lang="fr-CA" sz="2000"/>
              <a:t>la plupart des cas, vous n’avez pas d’obligation légale de déclarer à une école ou à un service de garde que votre enfant a le VIH. La décision de dévoiler la séropositivité au VIH de votre enfant, et à qui, à l’école ou en service de garde, devrait vous appartenir entièrement.</a:t>
            </a:r>
            <a:endParaRPr lang="en-CA" sz="2000" dirty="0" smtClean="0"/>
          </a:p>
          <a:p>
            <a:endParaRPr lang="en-CA" sz="2000" dirty="0"/>
          </a:p>
          <a:p>
            <a:pPr marL="342900" indent="-342900">
              <a:buFont typeface="Arial" panose="020B0604020202020204" pitchFamily="34" charset="0"/>
              <a:buChar char="•"/>
            </a:pPr>
            <a:r>
              <a:rPr lang="fr-CA" sz="2000"/>
              <a:t>Les renseignements de santé personnels de votre enfant, y compris celui de sa séropositivité au VIH, sont des éléments d’information privés et personnels</a:t>
            </a:r>
            <a:r>
              <a:rPr lang="en-CA" sz="2000" smtClean="0"/>
              <a:t>.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Le seul cas où il est nécessaire d’informer les autorités scolaires de la séropositivité au VIH de votre enfant est lorsque cela est requis pour la protection de l’enfant ou du public. Dans les circonstances peu probables où une telle notification serait requise, les autorités scolaires devraient limiter au strict minimum le nombre d’employés informés de l’état de votre enfant</a:t>
            </a:r>
            <a:r>
              <a:rPr lang="en-CA" sz="2000" smtClean="0"/>
              <a:t>. </a:t>
            </a:r>
            <a:endParaRPr lang="en-US" sz="2000" dirty="0"/>
          </a:p>
          <a:p>
            <a:r>
              <a:rPr lang="en-CA" sz="2000" dirty="0"/>
              <a:t> </a:t>
            </a:r>
            <a:endParaRPr lang="en-US" sz="2000" dirty="0"/>
          </a:p>
          <a:p>
            <a:endParaRPr lang="en-US" sz="1400" dirty="0"/>
          </a:p>
          <a:p>
            <a:r>
              <a:rPr lang="en-CA" sz="1400" dirty="0"/>
              <a:t>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84564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04800" y="304800"/>
            <a:ext cx="6934200" cy="707886"/>
          </a:xfrm>
          <a:prstGeom prst="rect">
            <a:avLst/>
          </a:prstGeom>
          <a:noFill/>
        </p:spPr>
        <p:txBody>
          <a:bodyPr wrap="square" rtlCol="0">
            <a:spAutoFit/>
          </a:bodyPr>
          <a:lstStyle/>
          <a:p>
            <a:r>
              <a:rPr lang="en-US" sz="2200" b="1" dirty="0">
                <a:solidFill>
                  <a:schemeClr val="bg1"/>
                </a:solidFill>
              </a:rPr>
              <a:t>2</a:t>
            </a:r>
            <a:r>
              <a:rPr lang="en-US" sz="2200" b="1">
                <a:solidFill>
                  <a:srgbClr val="FFFFFF"/>
                </a:solidFill>
              </a:rPr>
              <a:t>. </a:t>
            </a:r>
            <a:r>
              <a:rPr lang="fr-CA" b="1">
                <a:solidFill>
                  <a:srgbClr val="FFFFFF"/>
                </a:solidFill>
              </a:rPr>
              <a:t>Si je dis à quelqu’un de l’école ou du service de garde que mon enfant a le VIH, est-il tenu de garder cette information confidentielle?</a:t>
            </a:r>
            <a:r>
              <a:rPr lang="en-US" smtClean="0">
                <a:solidFill>
                  <a:srgbClr val="FFFFFF"/>
                </a:solidFill>
              </a:rPr>
              <a:t> </a:t>
            </a:r>
            <a:endParaRPr lang="en-US" b="1" dirty="0">
              <a:solidFill>
                <a:srgbClr val="FFFFFF"/>
              </a:solidFill>
            </a:endParaRPr>
          </a:p>
        </p:txBody>
      </p:sp>
      <p:sp>
        <p:nvSpPr>
          <p:cNvPr id="11" name="TextBox 10"/>
          <p:cNvSpPr txBox="1"/>
          <p:nvPr/>
        </p:nvSpPr>
        <p:spPr>
          <a:xfrm>
            <a:off x="0" y="704909"/>
            <a:ext cx="8763000" cy="738664"/>
          </a:xfrm>
          <a:prstGeom prst="rect">
            <a:avLst/>
          </a:prstGeom>
          <a:noFill/>
        </p:spPr>
        <p:txBody>
          <a:bodyPr wrap="square" rtlCol="0">
            <a:spAutoFit/>
          </a:bodyPr>
          <a:lstStyle/>
          <a:p>
            <a:r>
              <a:rPr lang="en-CA" sz="1400" smtClean="0"/>
              <a:t> </a:t>
            </a:r>
            <a:endParaRPr lang="en-US" sz="1400" smtClean="0"/>
          </a:p>
          <a:p>
            <a:endParaRPr lang="en-US" sz="1400" smtClean="0"/>
          </a:p>
          <a:p>
            <a:r>
              <a:rPr lang="en-CA" sz="1400" smtClean="0"/>
              <a:t> </a:t>
            </a:r>
            <a:endParaRPr lang="en-US" sz="1400" dirty="0"/>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15" name="TextBox 14"/>
          <p:cNvSpPr txBox="1"/>
          <p:nvPr/>
        </p:nvSpPr>
        <p:spPr>
          <a:xfrm>
            <a:off x="127000" y="1295399"/>
            <a:ext cx="8763000" cy="4401205"/>
          </a:xfrm>
          <a:prstGeom prst="rect">
            <a:avLst/>
          </a:prstGeom>
          <a:noFill/>
        </p:spPr>
        <p:txBody>
          <a:bodyPr wrap="square" rtlCol="0">
            <a:spAutoFit/>
          </a:bodyPr>
          <a:lstStyle/>
          <a:p>
            <a:pPr marL="342900" indent="-342900">
              <a:buFont typeface="Arial" panose="020B0604020202020204" pitchFamily="34" charset="0"/>
              <a:buChar char="•"/>
            </a:pPr>
            <a:r>
              <a:rPr lang="fr-CA" sz="2000"/>
              <a:t>Si vous dévoilez la séropositivité au VIH de votre enfant à un responsable de l’école</a:t>
            </a:r>
            <a:r>
              <a:rPr lang="en-CA" sz="2000" smtClean="0"/>
              <a:t>, ou qu’il </a:t>
            </a:r>
            <a:r>
              <a:rPr lang="fr-CA" sz="2000" smtClean="0"/>
              <a:t>en </a:t>
            </a:r>
            <a:r>
              <a:rPr lang="fr-CA" sz="2000"/>
              <a:t>est informé par une autre source</a:t>
            </a:r>
            <a:r>
              <a:rPr lang="en-CA" sz="2000" smtClean="0"/>
              <a:t>, </a:t>
            </a:r>
            <a:r>
              <a:rPr lang="fr-CA" sz="2000" smtClean="0"/>
              <a:t>cette </a:t>
            </a:r>
            <a:r>
              <a:rPr lang="fr-CA" sz="2000"/>
              <a:t>personne est tenue de garder cette information confidentielle</a:t>
            </a:r>
            <a:r>
              <a:rPr lang="en-CA" sz="2000" smtClean="0"/>
              <a:t>. </a:t>
            </a:r>
            <a:r>
              <a:rPr lang="fr-CA" sz="2000"/>
              <a:t>Toutefois, dans certaines provinces</a:t>
            </a:r>
            <a:r>
              <a:rPr lang="en-CA" sz="2000" smtClean="0"/>
              <a:t>, </a:t>
            </a:r>
            <a:r>
              <a:rPr lang="fr-CA" sz="2000" smtClean="0"/>
              <a:t>les </a:t>
            </a:r>
            <a:r>
              <a:rPr lang="fr-CA" sz="2000"/>
              <a:t>autorités scolaires sont tenues par la loi de </a:t>
            </a:r>
            <a:r>
              <a:rPr lang="fr-CA" sz="2000" smtClean="0"/>
              <a:t>déclarer au médecin-hygiéniste </a:t>
            </a:r>
            <a:r>
              <a:rPr lang="fr-CA" sz="2000"/>
              <a:t>tout élève de l’école qui </a:t>
            </a:r>
            <a:r>
              <a:rPr lang="fr-CA" sz="2000" smtClean="0"/>
              <a:t>a, </a:t>
            </a:r>
            <a:r>
              <a:rPr lang="fr-CA" sz="2000"/>
              <a:t>ou pourrait </a:t>
            </a:r>
            <a:r>
              <a:rPr lang="fr-CA" sz="2000" smtClean="0"/>
              <a:t>avoir, l’infection à VIH</a:t>
            </a:r>
            <a:r>
              <a:rPr lang="en-CA" sz="2000" smtClean="0"/>
              <a:t>.</a:t>
            </a:r>
            <a:endParaRPr lang="en-CA" sz="2000" dirty="0" smtClean="0"/>
          </a:p>
          <a:p>
            <a:r>
              <a:rPr lang="en-CA" sz="2000" dirty="0"/>
              <a:t>  </a:t>
            </a:r>
            <a:endParaRPr lang="en-US" sz="2000" dirty="0"/>
          </a:p>
          <a:p>
            <a:pPr marL="342900" indent="-342900">
              <a:buFont typeface="Arial" panose="020B0604020202020204" pitchFamily="34" charset="0"/>
              <a:buChar char="•"/>
            </a:pPr>
            <a:r>
              <a:rPr lang="fr-CA" sz="2000" smtClean="0"/>
              <a:t>Si </a:t>
            </a:r>
            <a:r>
              <a:rPr lang="fr-CA" sz="2000"/>
              <a:t>vous dévoilez la séropositivité au VIH de votre enfant à un fournisseur de services de garde, il a l’obligation de garder cette information confidentielle, à moins que vous ne consentiez à son </a:t>
            </a:r>
            <a:r>
              <a:rPr lang="fr-CA" sz="2000" smtClean="0"/>
              <a:t>dévoilement.</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fr-CA" sz="2000"/>
              <a:t>Dans la plupart des provinces et territoires, l’obligation légale de garder confidentielle la séropositivité au VIH de votre enfant ne s’applique pas à un compagnon de classe ou à tout individu qui </a:t>
            </a:r>
            <a:r>
              <a:rPr lang="fr-CA" sz="2000" smtClean="0"/>
              <a:t>n’exerce </a:t>
            </a:r>
            <a:r>
              <a:rPr lang="fr-CA" sz="2000"/>
              <a:t>pas une fonction officielle</a:t>
            </a:r>
            <a:r>
              <a:rPr lang="en-CA" sz="2000" smtClean="0"/>
              <a:t>. </a:t>
            </a:r>
            <a:r>
              <a:rPr lang="en-CA" sz="1400" dirty="0"/>
              <a:t> </a:t>
            </a:r>
            <a:endParaRPr lang="en-US" sz="1400" dirty="0"/>
          </a:p>
        </p:txBody>
      </p:sp>
    </p:spTree>
    <p:extLst>
      <p:ext uri="{BB962C8B-B14F-4D97-AF65-F5344CB8AC3E}">
        <p14:creationId xmlns:p14="http://schemas.microsoft.com/office/powerpoint/2010/main" val="9962625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38100" y="152400"/>
            <a:ext cx="71628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781800" cy="1015663"/>
          </a:xfrm>
          <a:prstGeom prst="rect">
            <a:avLst/>
          </a:prstGeom>
          <a:noFill/>
        </p:spPr>
        <p:txBody>
          <a:bodyPr wrap="square" rtlCol="0">
            <a:spAutoFit/>
          </a:bodyPr>
          <a:lstStyle/>
          <a:p>
            <a:r>
              <a:rPr lang="en-US" sz="2200" b="1" dirty="0" smtClean="0">
                <a:solidFill>
                  <a:schemeClr val="bg1"/>
                </a:solidFill>
              </a:rPr>
              <a:t>3</a:t>
            </a:r>
            <a:r>
              <a:rPr lang="en-US" sz="2200" b="1" smtClean="0">
                <a:solidFill>
                  <a:schemeClr val="bg1"/>
                </a:solidFill>
              </a:rPr>
              <a:t>. </a:t>
            </a:r>
            <a:r>
              <a:rPr lang="fr-CA" sz="2000" b="1">
                <a:solidFill>
                  <a:srgbClr val="FFFFFF"/>
                </a:solidFill>
              </a:rPr>
              <a:t>Si je dis à quelqu’un de l’école que mon enfant a le VIH, cette information sera-t-elle inscrite dans son dossier scolaire?</a:t>
            </a:r>
            <a:endParaRPr lang="en-US" sz="2000" dirty="0">
              <a:solidFill>
                <a:srgbClr val="FFFFFF"/>
              </a:solidFill>
            </a:endParaRPr>
          </a:p>
          <a:p>
            <a:endParaRPr lang="en-US" b="1" dirty="0" smtClean="0">
              <a:solidFill>
                <a:schemeClr val="bg1"/>
              </a:solidFill>
            </a:endParaRPr>
          </a:p>
        </p:txBody>
      </p:sp>
      <p:sp>
        <p:nvSpPr>
          <p:cNvPr id="11" name="TextBox 10"/>
          <p:cNvSpPr txBox="1"/>
          <p:nvPr/>
        </p:nvSpPr>
        <p:spPr>
          <a:xfrm>
            <a:off x="152400" y="990600"/>
            <a:ext cx="8763000" cy="3477875"/>
          </a:xfrm>
          <a:prstGeom prst="rect">
            <a:avLst/>
          </a:prstGeom>
          <a:noFill/>
        </p:spPr>
        <p:txBody>
          <a:bodyPr wrap="square" rtlCol="0">
            <a:spAutoFit/>
          </a:bodyPr>
          <a:lstStyle/>
          <a:p>
            <a:endParaRPr lang="en-CA" sz="2000" dirty="0" smtClean="0"/>
          </a:p>
          <a:p>
            <a:pPr marL="342900" indent="-342900">
              <a:buFont typeface="Arial" panose="020B0604020202020204" pitchFamily="34" charset="0"/>
              <a:buChar char="•"/>
            </a:pPr>
            <a:r>
              <a:rPr lang="fr-CA" sz="2000"/>
              <a:t>Les autorités scolaires ont l’obligation de protéger les renseignements médicaux des élèves</a:t>
            </a:r>
            <a:r>
              <a:rPr lang="en-CA" sz="2000" smtClean="0"/>
              <a:t>. </a:t>
            </a:r>
            <a:r>
              <a:rPr lang="fr-CA" sz="2000"/>
              <a:t>Un responsable de l’école pourrait noter la séropositivité au VIH de votre enfant dans son dossier scolaire, mais cette information ne devrait être accessible qu’à des employés désignés, dans un système de classement sécurisé, pour protéger la vie privée de votre enfant</a:t>
            </a:r>
            <a:r>
              <a:rPr lang="en-CA" sz="2000" smtClean="0"/>
              <a:t>. </a:t>
            </a:r>
            <a:endParaRPr lang="en-US" sz="2000" dirty="0" smtClean="0"/>
          </a:p>
          <a:p>
            <a:r>
              <a:rPr lang="en-CA" sz="2000" dirty="0" smtClean="0"/>
              <a:t> </a:t>
            </a:r>
            <a:endParaRPr lang="en-US" sz="2000" dirty="0" smtClean="0"/>
          </a:p>
          <a:p>
            <a:pPr marL="342900" indent="-342900">
              <a:buFont typeface="Arial" panose="020B0604020202020204" pitchFamily="34" charset="0"/>
              <a:buChar char="•"/>
            </a:pPr>
            <a:r>
              <a:rPr lang="fr-CA" sz="2000"/>
              <a:t>Dans certaines provinces (p. ex., en C.-B. et en Ontario), des renseignements de santé peuvent être conservés dans le dossier scolaire de votre enfant. Toutefois, l’accès à ces informations devrait être limité à certains employés désignés de l’école.</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152400"/>
            <a:ext cx="7162800" cy="1103194"/>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781800" cy="1107996"/>
          </a:xfrm>
          <a:prstGeom prst="rect">
            <a:avLst/>
          </a:prstGeom>
          <a:noFill/>
        </p:spPr>
        <p:txBody>
          <a:bodyPr wrap="square" rtlCol="0">
            <a:spAutoFit/>
          </a:bodyPr>
          <a:lstStyle/>
          <a:p>
            <a:r>
              <a:rPr lang="en-US" sz="2200" b="1" dirty="0">
                <a:solidFill>
                  <a:schemeClr val="bg1"/>
                </a:solidFill>
              </a:rPr>
              <a:t>4</a:t>
            </a:r>
            <a:r>
              <a:rPr lang="en-US" sz="2200" b="1">
                <a:solidFill>
                  <a:schemeClr val="bg1"/>
                </a:solidFill>
              </a:rPr>
              <a:t>. </a:t>
            </a:r>
            <a:r>
              <a:rPr lang="fr-CA" sz="2200" b="1">
                <a:solidFill>
                  <a:srgbClr val="FFFFFF"/>
                </a:solidFill>
              </a:rPr>
              <a:t>Qu’en est-il si je n’ai pas encore dit à mon enfant qu’il a le VIH, mais que l’école, le service de garde ou d’autres responsables de sa garde sont au courant?</a:t>
            </a:r>
            <a:endParaRPr lang="en-US" sz="2200" dirty="0">
              <a:solidFill>
                <a:srgbClr val="FFFFFF"/>
              </a:solidFill>
            </a:endParaRPr>
          </a:p>
        </p:txBody>
      </p:sp>
      <p:sp>
        <p:nvSpPr>
          <p:cNvPr id="11" name="TextBox 10"/>
          <p:cNvSpPr txBox="1"/>
          <p:nvPr/>
        </p:nvSpPr>
        <p:spPr>
          <a:xfrm>
            <a:off x="152400" y="973098"/>
            <a:ext cx="8763000" cy="3077766"/>
          </a:xfrm>
          <a:prstGeom prst="rect">
            <a:avLst/>
          </a:prstGeom>
          <a:noFill/>
        </p:spPr>
        <p:txBody>
          <a:bodyPr wrap="square" rtlCol="0">
            <a:spAutoFit/>
          </a:bodyPr>
          <a:lstStyle/>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fr-CA" sz="2000"/>
              <a:t>Si le responsable de la garde de votre enfant exerce une fonction officielle à l’école ou au service de garde, il a l’obligation légale de garder confidentielle la séropositivité au VIH de votre enfant, même devant celui-ci</a:t>
            </a:r>
            <a:r>
              <a:rPr lang="en-CA" sz="2000" smtClean="0"/>
              <a:t>.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Dans la plupart des provinces et territoires, cette obligation légale ne s’applique pas si le responsable de la garde de votre enfant n’est pas un employé officiel de l’école (p. ex., un(e) gardien(ne) d’enfants</a:t>
            </a:r>
            <a:r>
              <a:rPr lang="fr-CA" sz="2000" smtClean="0"/>
              <a:t>)</a:t>
            </a:r>
            <a:r>
              <a:rPr lang="en-CA" sz="2000" smtClean="0"/>
              <a:t>.  </a:t>
            </a:r>
            <a:endParaRPr lang="en-US" sz="2000" dirty="0"/>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31227746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6858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553200" cy="1046440"/>
          </a:xfrm>
          <a:prstGeom prst="rect">
            <a:avLst/>
          </a:prstGeom>
          <a:noFill/>
        </p:spPr>
        <p:txBody>
          <a:bodyPr wrap="square" rtlCol="0">
            <a:spAutoFit/>
          </a:bodyPr>
          <a:lstStyle/>
          <a:p>
            <a:r>
              <a:rPr lang="en-US" sz="2200" b="1" dirty="0" smtClean="0">
                <a:solidFill>
                  <a:schemeClr val="bg1"/>
                </a:solidFill>
              </a:rPr>
              <a:t>5</a:t>
            </a:r>
            <a:r>
              <a:rPr lang="en-US" sz="2200" b="1" smtClean="0">
                <a:solidFill>
                  <a:schemeClr val="bg1"/>
                </a:solidFill>
              </a:rPr>
              <a:t>. </a:t>
            </a:r>
            <a:r>
              <a:rPr lang="fr-CA" sz="2200" b="1">
                <a:solidFill>
                  <a:srgbClr val="FFFFFF"/>
                </a:solidFill>
              </a:rPr>
              <a:t>Quand dois-je dévoiler la séropositivité au VIH de mon enfant dans d’autres situations</a:t>
            </a:r>
            <a:r>
              <a:rPr lang="en-CA" sz="2200" b="1" smtClean="0">
                <a:solidFill>
                  <a:srgbClr val="FFFFFF"/>
                </a:solidFill>
              </a:rPr>
              <a:t>?  </a:t>
            </a:r>
            <a:endParaRPr lang="en-US" sz="2200" dirty="0">
              <a:solidFill>
                <a:srgbClr val="FFFFFF"/>
              </a:solidFill>
            </a:endParaRPr>
          </a:p>
          <a:p>
            <a:endParaRPr lang="en-US" b="1" dirty="0" smtClean="0">
              <a:solidFill>
                <a:schemeClr val="bg1"/>
              </a:solidFill>
            </a:endParaRPr>
          </a:p>
        </p:txBody>
      </p:sp>
      <p:sp>
        <p:nvSpPr>
          <p:cNvPr id="11" name="TextBox 10"/>
          <p:cNvSpPr txBox="1"/>
          <p:nvPr/>
        </p:nvSpPr>
        <p:spPr>
          <a:xfrm>
            <a:off x="152400" y="762000"/>
            <a:ext cx="8763000" cy="3477875"/>
          </a:xfrm>
          <a:prstGeom prst="rect">
            <a:avLst/>
          </a:prstGeom>
          <a:noFill/>
        </p:spPr>
        <p:txBody>
          <a:bodyPr wrap="square" rtlCol="0">
            <a:spAutoFit/>
          </a:bodyPr>
          <a:lstStyle/>
          <a:p>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fr-CA" sz="2000"/>
              <a:t>Comme à l’école et au service de garde, dans la plupart des cas vous n’avez pas d’obligation légale de dévoiler la séropositivité au VIH de votre enfant dans d’autres contextes</a:t>
            </a:r>
            <a:r>
              <a:rPr lang="en-CA" sz="2000" smtClean="0"/>
              <a:t> </a:t>
            </a:r>
            <a:r>
              <a:rPr lang="fr-CA" sz="2000"/>
              <a:t>(p. ex., gardien(ne) d’enfant, nuit chez des amis, chef de l’équipe sportive</a:t>
            </a:r>
            <a:r>
              <a:rPr lang="fr-CA" sz="2000" smtClean="0"/>
              <a:t>),</a:t>
            </a:r>
            <a:r>
              <a:rPr lang="en-CA" sz="2000" smtClean="0"/>
              <a:t> </a:t>
            </a:r>
            <a:r>
              <a:rPr lang="fr-CA" sz="2000"/>
              <a:t>puisque le VIH ne se transmet pas par des contacts du quotidien</a:t>
            </a:r>
            <a:r>
              <a:rPr lang="en-CA" sz="2000" smtClean="0"/>
              <a:t>. </a:t>
            </a:r>
            <a:endParaRPr lang="en-CA"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fr-CA" sz="2000"/>
              <a:t>Le seul cas où il est nécessaire d’informer des tiers de la séropositivité au VIH de votre enfant est lorsque cela est requis pour la protection de l’enfant ou du public</a:t>
            </a:r>
            <a:r>
              <a:rPr lang="en-CA" sz="2000" smtClean="0"/>
              <a:t>. </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69324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553200" cy="769441"/>
          </a:xfrm>
          <a:prstGeom prst="rect">
            <a:avLst/>
          </a:prstGeom>
          <a:noFill/>
        </p:spPr>
        <p:txBody>
          <a:bodyPr wrap="square" rtlCol="0">
            <a:spAutoFit/>
          </a:bodyPr>
          <a:lstStyle/>
          <a:p>
            <a:r>
              <a:rPr lang="en-US" sz="2200" b="1" dirty="0">
                <a:solidFill>
                  <a:schemeClr val="bg1"/>
                </a:solidFill>
              </a:rPr>
              <a:t>6</a:t>
            </a:r>
            <a:r>
              <a:rPr lang="en-US" sz="2200" b="1">
                <a:solidFill>
                  <a:schemeClr val="bg1"/>
                </a:solidFill>
              </a:rPr>
              <a:t>. </a:t>
            </a:r>
            <a:r>
              <a:rPr lang="fr-CA" sz="2200" b="1">
                <a:solidFill>
                  <a:schemeClr val="bg1"/>
                </a:solidFill>
              </a:rPr>
              <a:t>Les activités de mon enfant seront-elles limitées </a:t>
            </a:r>
            <a:r>
              <a:rPr lang="fr-CA" sz="2200" b="1" smtClean="0">
                <a:solidFill>
                  <a:schemeClr val="bg1"/>
                </a:solidFill>
              </a:rPr>
              <a:t/>
            </a:r>
            <a:br>
              <a:rPr lang="fr-CA" sz="2200" b="1" smtClean="0">
                <a:solidFill>
                  <a:schemeClr val="bg1"/>
                </a:solidFill>
              </a:rPr>
            </a:br>
            <a:r>
              <a:rPr lang="fr-CA" sz="2200" b="1" smtClean="0">
                <a:solidFill>
                  <a:schemeClr val="bg1"/>
                </a:solidFill>
              </a:rPr>
              <a:t>à </a:t>
            </a:r>
            <a:r>
              <a:rPr lang="fr-CA" sz="2200" b="1">
                <a:solidFill>
                  <a:schemeClr val="bg1"/>
                </a:solidFill>
              </a:rPr>
              <a:t>cause de sa séropositivité au VIH</a:t>
            </a:r>
            <a:r>
              <a:rPr lang="en-CA" sz="2200" b="1" smtClean="0">
                <a:solidFill>
                  <a:schemeClr val="bg1"/>
                </a:solidFill>
              </a:rPr>
              <a:t>?</a:t>
            </a:r>
            <a:endParaRPr lang="en-US" sz="2200" dirty="0">
              <a:solidFill>
                <a:schemeClr val="bg1"/>
              </a:solidFill>
            </a:endParaRPr>
          </a:p>
        </p:txBody>
      </p:sp>
      <p:sp>
        <p:nvSpPr>
          <p:cNvPr id="11" name="TextBox 10"/>
          <p:cNvSpPr txBox="1"/>
          <p:nvPr/>
        </p:nvSpPr>
        <p:spPr>
          <a:xfrm>
            <a:off x="152400" y="762000"/>
            <a:ext cx="8763000" cy="4832092"/>
          </a:xfrm>
          <a:prstGeom prst="rect">
            <a:avLst/>
          </a:prstGeom>
          <a:noFill/>
        </p:spPr>
        <p:txBody>
          <a:bodyPr wrap="square" rtlCol="0">
            <a:spAutoFit/>
          </a:bodyPr>
          <a:lstStyle/>
          <a:p>
            <a:endParaRPr lang="en-CA" sz="1400" dirty="0" smtClean="0"/>
          </a:p>
          <a:p>
            <a:endParaRPr lang="en-CA" sz="1400" dirty="0"/>
          </a:p>
          <a:p>
            <a:pPr marL="342900" indent="-342900">
              <a:buFont typeface="Arial" panose="020B0604020202020204" pitchFamily="34" charset="0"/>
              <a:buChar char="•"/>
            </a:pPr>
            <a:r>
              <a:rPr lang="fr-CA" sz="2000"/>
              <a:t>Les enfants séropositifs devraient être en mesure de participer à des activités sans restriction.</a:t>
            </a:r>
            <a:r>
              <a:rPr lang="en-CA" sz="2000" smtClean="0"/>
              <a:t> Il n’y a pas de risque de transmission du VIH </a:t>
            </a:r>
            <a:r>
              <a:rPr lang="fr-CA" sz="2000" smtClean="0"/>
              <a:t>dans </a:t>
            </a:r>
            <a:r>
              <a:rPr lang="fr-CA" sz="2000"/>
              <a:t>les contacts quotidiens entre un enfant vivant avec le VIH et d’autres enfants</a:t>
            </a:r>
            <a:r>
              <a:rPr lang="en-CA" sz="2000" smtClean="0"/>
              <a:t>.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fr-CA" sz="2000"/>
              <a:t>Dans certaines provinces, le médecin-hygiéniste pourrait préciser des circonstances particulières (p. ex., troubles comportementaux ou neurologiques) qui nécessitent certaines restrictions.</a:t>
            </a:r>
            <a:r>
              <a:rPr lang="en-CA" sz="2000" smtClean="0"/>
              <a:t> Toutefois, </a:t>
            </a:r>
            <a:r>
              <a:rPr lang="fr-CA" sz="2000" smtClean="0"/>
              <a:t>la </a:t>
            </a:r>
            <a:r>
              <a:rPr lang="fr-CA" sz="2000"/>
              <a:t>nécessité possible de restrictions aux activités de votre enfant devrait être réévaluée périodiquement par le médecin-hygiéniste et le médecin de votre enfant</a:t>
            </a:r>
            <a:r>
              <a:rPr lang="en-CA" sz="2000" smtClean="0"/>
              <a:t>. </a:t>
            </a:r>
            <a:endParaRPr lang="en-CA"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fr-CA" sz="2000"/>
              <a:t>Peu importe si l’école ou le service de garde est au courant ou non de la présence d’enfants vivant avec le VIH parmi les élèves ou les enfants dont il a soin, des précautions standard devraient être prises dans tous les cas de contact avec du sang ou des liquides </a:t>
            </a:r>
            <a:r>
              <a:rPr lang="fr-CA" sz="2000" smtClean="0"/>
              <a:t>corporels</a:t>
            </a:r>
            <a:r>
              <a:rPr lang="en-CA" sz="2000" smtClean="0"/>
              <a:t>. </a:t>
            </a:r>
            <a:endParaRPr lang="en-US" sz="2000" dirty="0"/>
          </a:p>
        </p:txBody>
      </p:sp>
    </p:spTree>
    <p:extLst>
      <p:ext uri="{BB962C8B-B14F-4D97-AF65-F5344CB8AC3E}">
        <p14:creationId xmlns:p14="http://schemas.microsoft.com/office/powerpoint/2010/main" val="18372889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748</TotalTime>
  <Words>1539</Words>
  <Application>Microsoft Macintosh PowerPoint</Application>
  <PresentationFormat>Présentation à l'écran (4:3)</PresentationFormat>
  <Paragraphs>156</Paragraphs>
  <Slides>14</Slides>
  <Notes>12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Kiran</dc:creator>
  <cp:lastModifiedBy>Jean Dussault</cp:lastModifiedBy>
  <cp:revision>82</cp:revision>
  <cp:lastPrinted>2014-05-13T18:20:38Z</cp:lastPrinted>
  <dcterms:created xsi:type="dcterms:W3CDTF">2014-03-17T18:43:36Z</dcterms:created>
  <dcterms:modified xsi:type="dcterms:W3CDTF">2014-05-22T14:20:13Z</dcterms:modified>
</cp:coreProperties>
</file>