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9"/>
  </p:notesMasterIdLst>
  <p:handoutMasterIdLst>
    <p:handoutMasterId r:id="rId20"/>
  </p:handoutMasterIdLst>
  <p:sldIdLst>
    <p:sldId id="256" r:id="rId2"/>
    <p:sldId id="258" r:id="rId3"/>
    <p:sldId id="259" r:id="rId4"/>
    <p:sldId id="267" r:id="rId5"/>
    <p:sldId id="260" r:id="rId6"/>
    <p:sldId id="268" r:id="rId7"/>
    <p:sldId id="261" r:id="rId8"/>
    <p:sldId id="269" r:id="rId9"/>
    <p:sldId id="262" r:id="rId10"/>
    <p:sldId id="270" r:id="rId11"/>
    <p:sldId id="272" r:id="rId12"/>
    <p:sldId id="273" r:id="rId13"/>
    <p:sldId id="274" r:id="rId14"/>
    <p:sldId id="275" r:id="rId15"/>
    <p:sldId id="264" r:id="rId16"/>
    <p:sldId id="265" r:id="rId17"/>
    <p:sldId id="26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F04B"/>
    <a:srgbClr val="B9DD69"/>
    <a:srgbClr val="C8E14B"/>
    <a:srgbClr val="C8D74B"/>
    <a:srgbClr val="575859"/>
    <a:srgbClr val="B52328"/>
    <a:srgbClr val="F68E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30" autoAdjust="0"/>
  </p:normalViewPr>
  <p:slideViewPr>
    <p:cSldViewPr>
      <p:cViewPr varScale="1">
        <p:scale>
          <a:sx n="100" d="100"/>
          <a:sy n="100" d="100"/>
        </p:scale>
        <p:origin x="-55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50" d="100"/>
          <a:sy n="150" d="100"/>
        </p:scale>
        <p:origin x="-414" y="259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30" tIns="45716" rIns="91430" bIns="45716" rtlCol="0"/>
          <a:lstStyle>
            <a:lvl1pPr algn="l">
              <a:defRPr sz="1200"/>
            </a:lvl1pPr>
          </a:lstStyle>
          <a:p>
            <a:endParaRPr lang="fr-CA"/>
          </a:p>
        </p:txBody>
      </p:sp>
      <p:sp>
        <p:nvSpPr>
          <p:cNvPr id="3" name="Date Placeholder 2"/>
          <p:cNvSpPr>
            <a:spLocks noGrp="1"/>
          </p:cNvSpPr>
          <p:nvPr>
            <p:ph type="dt" sz="quarter" idx="1"/>
          </p:nvPr>
        </p:nvSpPr>
        <p:spPr>
          <a:xfrm>
            <a:off x="3884613" y="0"/>
            <a:ext cx="2971800" cy="458788"/>
          </a:xfrm>
          <a:prstGeom prst="rect">
            <a:avLst/>
          </a:prstGeom>
        </p:spPr>
        <p:txBody>
          <a:bodyPr vert="horz" lIns="91430" tIns="45716" rIns="91430" bIns="45716" rtlCol="0"/>
          <a:lstStyle>
            <a:lvl1pPr algn="r">
              <a:defRPr sz="1200"/>
            </a:lvl1pPr>
          </a:lstStyle>
          <a:p>
            <a:fld id="{82E8D27E-5FC7-43CE-AF38-B1F2156C7C7F}" type="datetimeFigureOut">
              <a:rPr lang="fr-CA" smtClean="0"/>
              <a:t>22/5/2014</a:t>
            </a:fld>
            <a:endParaRPr lang="fr-CA"/>
          </a:p>
        </p:txBody>
      </p:sp>
      <p:sp>
        <p:nvSpPr>
          <p:cNvPr id="4" name="Footer Placeholder 3"/>
          <p:cNvSpPr>
            <a:spLocks noGrp="1"/>
          </p:cNvSpPr>
          <p:nvPr>
            <p:ph type="ftr" sz="quarter" idx="2"/>
          </p:nvPr>
        </p:nvSpPr>
        <p:spPr>
          <a:xfrm>
            <a:off x="0" y="8685215"/>
            <a:ext cx="2971800" cy="458787"/>
          </a:xfrm>
          <a:prstGeom prst="rect">
            <a:avLst/>
          </a:prstGeom>
        </p:spPr>
        <p:txBody>
          <a:bodyPr vert="horz" lIns="91430" tIns="45716" rIns="91430" bIns="45716" rtlCol="0" anchor="b"/>
          <a:lstStyle>
            <a:lvl1pPr algn="l">
              <a:defRPr sz="1200"/>
            </a:lvl1pPr>
          </a:lstStyle>
          <a:p>
            <a:endParaRPr lang="fr-CA"/>
          </a:p>
        </p:txBody>
      </p:sp>
      <p:sp>
        <p:nvSpPr>
          <p:cNvPr id="5" name="Slide Number Placeholder 4"/>
          <p:cNvSpPr>
            <a:spLocks noGrp="1"/>
          </p:cNvSpPr>
          <p:nvPr>
            <p:ph type="sldNum" sz="quarter" idx="3"/>
          </p:nvPr>
        </p:nvSpPr>
        <p:spPr>
          <a:xfrm>
            <a:off x="3884613" y="8685215"/>
            <a:ext cx="2971800" cy="458787"/>
          </a:xfrm>
          <a:prstGeom prst="rect">
            <a:avLst/>
          </a:prstGeom>
        </p:spPr>
        <p:txBody>
          <a:bodyPr vert="horz" lIns="91430" tIns="45716" rIns="91430" bIns="45716" rtlCol="0" anchor="b"/>
          <a:lstStyle>
            <a:lvl1pPr algn="r">
              <a:defRPr sz="1200"/>
            </a:lvl1pPr>
          </a:lstStyle>
          <a:p>
            <a:fld id="{957A7C91-558D-49A2-BF3A-1808C9B84E37}" type="slidenum">
              <a:rPr lang="fr-CA" smtClean="0"/>
              <a:t>‹#›</a:t>
            </a:fld>
            <a:endParaRPr lang="fr-CA"/>
          </a:p>
        </p:txBody>
      </p:sp>
    </p:spTree>
    <p:extLst>
      <p:ext uri="{BB962C8B-B14F-4D97-AF65-F5344CB8AC3E}">
        <p14:creationId xmlns:p14="http://schemas.microsoft.com/office/powerpoint/2010/main" val="21845330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0" tIns="45716" rIns="91430" bIns="45716"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30" tIns="45716" rIns="91430" bIns="45716" rtlCol="0"/>
          <a:lstStyle>
            <a:lvl1pPr algn="r">
              <a:defRPr sz="1200"/>
            </a:lvl1pPr>
          </a:lstStyle>
          <a:p>
            <a:fld id="{2EEBA934-112A-4522-9893-8F80D809E941}" type="datetimeFigureOut">
              <a:rPr lang="en-US" smtClean="0"/>
              <a:t>22/5/2014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30" tIns="45716" rIns="91430" bIns="45716"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30" tIns="45716" rIns="91430" bIns="4571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30" tIns="45716" rIns="91430" bIns="45716"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30" tIns="45716" rIns="91430" bIns="45716" rtlCol="0" anchor="b"/>
          <a:lstStyle>
            <a:lvl1pPr algn="r">
              <a:defRPr sz="1200"/>
            </a:lvl1pPr>
          </a:lstStyle>
          <a:p>
            <a:fld id="{818DA8E8-A921-4629-9284-5CB1AD34E9AF}" type="slidenum">
              <a:rPr lang="en-US" smtClean="0"/>
              <a:t>‹#›</a:t>
            </a:fld>
            <a:endParaRPr lang="en-US"/>
          </a:p>
        </p:txBody>
      </p:sp>
    </p:spTree>
    <p:extLst>
      <p:ext uri="{BB962C8B-B14F-4D97-AF65-F5344CB8AC3E}">
        <p14:creationId xmlns:p14="http://schemas.microsoft.com/office/powerpoint/2010/main" val="2882434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2</a:t>
            </a:fld>
            <a:endParaRPr lang="en-US"/>
          </a:p>
        </p:txBody>
      </p:sp>
    </p:spTree>
    <p:extLst>
      <p:ext uri="{BB962C8B-B14F-4D97-AF65-F5344CB8AC3E}">
        <p14:creationId xmlns:p14="http://schemas.microsoft.com/office/powerpoint/2010/main" val="22750031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11</a:t>
            </a:fld>
            <a:endParaRPr lang="en-US"/>
          </a:p>
        </p:txBody>
      </p:sp>
    </p:spTree>
    <p:extLst>
      <p:ext uri="{BB962C8B-B14F-4D97-AF65-F5344CB8AC3E}">
        <p14:creationId xmlns:p14="http://schemas.microsoft.com/office/powerpoint/2010/main" val="4931435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12</a:t>
            </a:fld>
            <a:endParaRPr lang="en-US"/>
          </a:p>
        </p:txBody>
      </p:sp>
    </p:spTree>
    <p:extLst>
      <p:ext uri="{BB962C8B-B14F-4D97-AF65-F5344CB8AC3E}">
        <p14:creationId xmlns:p14="http://schemas.microsoft.com/office/powerpoint/2010/main" val="41915615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13</a:t>
            </a:fld>
            <a:endParaRPr lang="en-US"/>
          </a:p>
        </p:txBody>
      </p:sp>
    </p:spTree>
    <p:extLst>
      <p:ext uri="{BB962C8B-B14F-4D97-AF65-F5344CB8AC3E}">
        <p14:creationId xmlns:p14="http://schemas.microsoft.com/office/powerpoint/2010/main" val="42695115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14</a:t>
            </a:fld>
            <a:endParaRPr lang="en-US"/>
          </a:p>
        </p:txBody>
      </p:sp>
    </p:spTree>
    <p:extLst>
      <p:ext uri="{BB962C8B-B14F-4D97-AF65-F5344CB8AC3E}">
        <p14:creationId xmlns:p14="http://schemas.microsoft.com/office/powerpoint/2010/main" val="29175638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15</a:t>
            </a:fld>
            <a:endParaRPr lang="en-US"/>
          </a:p>
        </p:txBody>
      </p:sp>
    </p:spTree>
    <p:extLst>
      <p:ext uri="{BB962C8B-B14F-4D97-AF65-F5344CB8AC3E}">
        <p14:creationId xmlns:p14="http://schemas.microsoft.com/office/powerpoint/2010/main" val="12024951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16</a:t>
            </a:fld>
            <a:endParaRPr lang="en-US"/>
          </a:p>
        </p:txBody>
      </p:sp>
    </p:spTree>
    <p:extLst>
      <p:ext uri="{BB962C8B-B14F-4D97-AF65-F5344CB8AC3E}">
        <p14:creationId xmlns:p14="http://schemas.microsoft.com/office/powerpoint/2010/main" val="1522541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3</a:t>
            </a:fld>
            <a:endParaRPr lang="en-US"/>
          </a:p>
        </p:txBody>
      </p:sp>
    </p:spTree>
    <p:extLst>
      <p:ext uri="{BB962C8B-B14F-4D97-AF65-F5344CB8AC3E}">
        <p14:creationId xmlns:p14="http://schemas.microsoft.com/office/powerpoint/2010/main" val="696952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4</a:t>
            </a:fld>
            <a:endParaRPr lang="en-US"/>
          </a:p>
        </p:txBody>
      </p:sp>
    </p:spTree>
    <p:extLst>
      <p:ext uri="{BB962C8B-B14F-4D97-AF65-F5344CB8AC3E}">
        <p14:creationId xmlns:p14="http://schemas.microsoft.com/office/powerpoint/2010/main" val="3391772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5</a:t>
            </a:fld>
            <a:endParaRPr lang="en-US"/>
          </a:p>
        </p:txBody>
      </p:sp>
    </p:spTree>
    <p:extLst>
      <p:ext uri="{BB962C8B-B14F-4D97-AF65-F5344CB8AC3E}">
        <p14:creationId xmlns:p14="http://schemas.microsoft.com/office/powerpoint/2010/main" val="3333045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6</a:t>
            </a:fld>
            <a:endParaRPr lang="en-US"/>
          </a:p>
        </p:txBody>
      </p:sp>
    </p:spTree>
    <p:extLst>
      <p:ext uri="{BB962C8B-B14F-4D97-AF65-F5344CB8AC3E}">
        <p14:creationId xmlns:p14="http://schemas.microsoft.com/office/powerpoint/2010/main" val="1542164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7</a:t>
            </a:fld>
            <a:endParaRPr lang="en-US"/>
          </a:p>
        </p:txBody>
      </p:sp>
    </p:spTree>
    <p:extLst>
      <p:ext uri="{BB962C8B-B14F-4D97-AF65-F5344CB8AC3E}">
        <p14:creationId xmlns:p14="http://schemas.microsoft.com/office/powerpoint/2010/main" val="4248439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8</a:t>
            </a:fld>
            <a:endParaRPr lang="en-US"/>
          </a:p>
        </p:txBody>
      </p:sp>
    </p:spTree>
    <p:extLst>
      <p:ext uri="{BB962C8B-B14F-4D97-AF65-F5344CB8AC3E}">
        <p14:creationId xmlns:p14="http://schemas.microsoft.com/office/powerpoint/2010/main" val="20967604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9</a:t>
            </a:fld>
            <a:endParaRPr lang="en-US"/>
          </a:p>
        </p:txBody>
      </p:sp>
    </p:spTree>
    <p:extLst>
      <p:ext uri="{BB962C8B-B14F-4D97-AF65-F5344CB8AC3E}">
        <p14:creationId xmlns:p14="http://schemas.microsoft.com/office/powerpoint/2010/main" val="38223904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10</a:t>
            </a:fld>
            <a:endParaRPr lang="en-US"/>
          </a:p>
        </p:txBody>
      </p:sp>
    </p:spTree>
    <p:extLst>
      <p:ext uri="{BB962C8B-B14F-4D97-AF65-F5344CB8AC3E}">
        <p14:creationId xmlns:p14="http://schemas.microsoft.com/office/powerpoint/2010/main" val="411805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F9F7D1-0151-4F52-B62B-EA41D4C00A98}"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F9F7D1-0151-4F52-B62B-EA41D4C00A98}" type="datetimeFigureOut">
              <a:rPr lang="en-US" smtClean="0"/>
              <a:pPr/>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F9F7D1-0151-4F52-B62B-EA41D4C00A98}" type="datetimeFigureOut">
              <a:rPr lang="en-US" smtClean="0"/>
              <a:pPr/>
              <a:t>22/5/2014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F9F7D1-0151-4F52-B62B-EA41D4C00A98}" type="datetimeFigureOut">
              <a:rPr lang="en-US" smtClean="0"/>
              <a:pPr/>
              <a:t>22/5/2014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F9F7D1-0151-4F52-B62B-EA41D4C00A98}" type="datetimeFigureOut">
              <a:rPr lang="en-US" smtClean="0"/>
              <a:pPr/>
              <a:t>22/5/2014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9F7D1-0151-4F52-B62B-EA41D4C00A98}" type="datetimeFigureOut">
              <a:rPr lang="en-US" smtClean="0"/>
              <a:pPr/>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9F7D1-0151-4F52-B62B-EA41D4C00A98}" type="datetimeFigureOut">
              <a:rPr lang="en-US" smtClean="0"/>
              <a:pPr/>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F9F7D1-0151-4F52-B62B-EA41D4C00A98}" type="datetimeFigureOut">
              <a:rPr lang="en-US" smtClean="0"/>
              <a:pPr/>
              <a:t>22/5/2014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F04965-1282-4023-A448-6E85758FC68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hyperlink" Target="http://www.aidslaw.ca/" TargetMode="Externa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6858000" cy="6858000"/>
          </a:xfrm>
          <a:prstGeom prst="rect">
            <a:avLst/>
          </a:prstGeom>
          <a:solidFill>
            <a:srgbClr val="C8F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6858000" y="0"/>
            <a:ext cx="2286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352800" y="381000"/>
            <a:ext cx="990600" cy="838200"/>
          </a:xfrm>
          <a:prstGeom prst="ellipse">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381000"/>
            <a:ext cx="4038600" cy="838200"/>
          </a:xfrm>
          <a:custGeom>
            <a:avLst/>
            <a:gdLst>
              <a:gd name="connsiteX0" fmla="*/ 0 w 4038600"/>
              <a:gd name="connsiteY0" fmla="*/ 279406 h 1676400"/>
              <a:gd name="connsiteX1" fmla="*/ 81836 w 4038600"/>
              <a:gd name="connsiteY1" fmla="*/ 81836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81836 w 4038600"/>
              <a:gd name="connsiteY10" fmla="*/ 1594564 h 1676400"/>
              <a:gd name="connsiteX11" fmla="*/ 0 w 4038600"/>
              <a:gd name="connsiteY11" fmla="*/ 1396994 h 1676400"/>
              <a:gd name="connsiteX12" fmla="*/ 0 w 4038600"/>
              <a:gd name="connsiteY12" fmla="*/ 279406 h 1676400"/>
              <a:gd name="connsiteX0" fmla="*/ 52398 w 4090998"/>
              <a:gd name="connsiteY0" fmla="*/ 279406 h 1676400"/>
              <a:gd name="connsiteX1" fmla="*/ 52398 w 4090998"/>
              <a:gd name="connsiteY1" fmla="*/ 76200 h 1676400"/>
              <a:gd name="connsiteX2" fmla="*/ 331804 w 4090998"/>
              <a:gd name="connsiteY2" fmla="*/ 0 h 1676400"/>
              <a:gd name="connsiteX3" fmla="*/ 3811592 w 4090998"/>
              <a:gd name="connsiteY3" fmla="*/ 0 h 1676400"/>
              <a:gd name="connsiteX4" fmla="*/ 4009162 w 4090998"/>
              <a:gd name="connsiteY4" fmla="*/ 81836 h 1676400"/>
              <a:gd name="connsiteX5" fmla="*/ 4090998 w 4090998"/>
              <a:gd name="connsiteY5" fmla="*/ 279406 h 1676400"/>
              <a:gd name="connsiteX6" fmla="*/ 4090998 w 4090998"/>
              <a:gd name="connsiteY6" fmla="*/ 1396994 h 1676400"/>
              <a:gd name="connsiteX7" fmla="*/ 4009162 w 4090998"/>
              <a:gd name="connsiteY7" fmla="*/ 1594564 h 1676400"/>
              <a:gd name="connsiteX8" fmla="*/ 3811592 w 4090998"/>
              <a:gd name="connsiteY8" fmla="*/ 1676400 h 1676400"/>
              <a:gd name="connsiteX9" fmla="*/ 331804 w 4090998"/>
              <a:gd name="connsiteY9" fmla="*/ 1676400 h 1676400"/>
              <a:gd name="connsiteX10" fmla="*/ 134234 w 4090998"/>
              <a:gd name="connsiteY10" fmla="*/ 1594564 h 1676400"/>
              <a:gd name="connsiteX11" fmla="*/ 52398 w 4090998"/>
              <a:gd name="connsiteY11" fmla="*/ 1396994 h 1676400"/>
              <a:gd name="connsiteX12" fmla="*/ 52398 w 4090998"/>
              <a:gd name="connsiteY12" fmla="*/ 279406 h 1676400"/>
              <a:gd name="connsiteX0" fmla="*/ 52398 w 4090998"/>
              <a:gd name="connsiteY0" fmla="*/ 331805 h 1728799"/>
              <a:gd name="connsiteX1" fmla="*/ 52398 w 4090998"/>
              <a:gd name="connsiteY1" fmla="*/ 52399 h 1728799"/>
              <a:gd name="connsiteX2" fmla="*/ 331804 w 4090998"/>
              <a:gd name="connsiteY2" fmla="*/ 52399 h 1728799"/>
              <a:gd name="connsiteX3" fmla="*/ 3811592 w 4090998"/>
              <a:gd name="connsiteY3" fmla="*/ 52399 h 1728799"/>
              <a:gd name="connsiteX4" fmla="*/ 4009162 w 4090998"/>
              <a:gd name="connsiteY4" fmla="*/ 134235 h 1728799"/>
              <a:gd name="connsiteX5" fmla="*/ 4090998 w 4090998"/>
              <a:gd name="connsiteY5" fmla="*/ 331805 h 1728799"/>
              <a:gd name="connsiteX6" fmla="*/ 4090998 w 4090998"/>
              <a:gd name="connsiteY6" fmla="*/ 1449393 h 1728799"/>
              <a:gd name="connsiteX7" fmla="*/ 4009162 w 4090998"/>
              <a:gd name="connsiteY7" fmla="*/ 1646963 h 1728799"/>
              <a:gd name="connsiteX8" fmla="*/ 3811592 w 4090998"/>
              <a:gd name="connsiteY8" fmla="*/ 1728799 h 1728799"/>
              <a:gd name="connsiteX9" fmla="*/ 331804 w 4090998"/>
              <a:gd name="connsiteY9" fmla="*/ 1728799 h 1728799"/>
              <a:gd name="connsiteX10" fmla="*/ 134234 w 4090998"/>
              <a:gd name="connsiteY10" fmla="*/ 1646963 h 1728799"/>
              <a:gd name="connsiteX11" fmla="*/ 52398 w 4090998"/>
              <a:gd name="connsiteY11" fmla="*/ 1449393 h 1728799"/>
              <a:gd name="connsiteX12" fmla="*/ 52398 w 4090998"/>
              <a:gd name="connsiteY12" fmla="*/ 331805 h 1728799"/>
              <a:gd name="connsiteX0" fmla="*/ 52398 w 4090998"/>
              <a:gd name="connsiteY0" fmla="*/ 279406 h 1676400"/>
              <a:gd name="connsiteX1" fmla="*/ 52398 w 4090998"/>
              <a:gd name="connsiteY1" fmla="*/ 0 h 1676400"/>
              <a:gd name="connsiteX2" fmla="*/ 331804 w 4090998"/>
              <a:gd name="connsiteY2" fmla="*/ 0 h 1676400"/>
              <a:gd name="connsiteX3" fmla="*/ 3811592 w 4090998"/>
              <a:gd name="connsiteY3" fmla="*/ 0 h 1676400"/>
              <a:gd name="connsiteX4" fmla="*/ 4009162 w 4090998"/>
              <a:gd name="connsiteY4" fmla="*/ 81836 h 1676400"/>
              <a:gd name="connsiteX5" fmla="*/ 4090998 w 4090998"/>
              <a:gd name="connsiteY5" fmla="*/ 279406 h 1676400"/>
              <a:gd name="connsiteX6" fmla="*/ 4090998 w 4090998"/>
              <a:gd name="connsiteY6" fmla="*/ 1396994 h 1676400"/>
              <a:gd name="connsiteX7" fmla="*/ 4009162 w 4090998"/>
              <a:gd name="connsiteY7" fmla="*/ 1594564 h 1676400"/>
              <a:gd name="connsiteX8" fmla="*/ 3811592 w 4090998"/>
              <a:gd name="connsiteY8" fmla="*/ 1676400 h 1676400"/>
              <a:gd name="connsiteX9" fmla="*/ 331804 w 4090998"/>
              <a:gd name="connsiteY9" fmla="*/ 1676400 h 1676400"/>
              <a:gd name="connsiteX10" fmla="*/ 134234 w 4090998"/>
              <a:gd name="connsiteY10" fmla="*/ 1594564 h 1676400"/>
              <a:gd name="connsiteX11" fmla="*/ 52398 w 4090998"/>
              <a:gd name="connsiteY11" fmla="*/ 1396994 h 1676400"/>
              <a:gd name="connsiteX12" fmla="*/ 52398 w 4090998"/>
              <a:gd name="connsiteY12" fmla="*/ 279406 h 1676400"/>
              <a:gd name="connsiteX0" fmla="*/ 52398 w 4090998"/>
              <a:gd name="connsiteY0" fmla="*/ 279406 h 1676400"/>
              <a:gd name="connsiteX1" fmla="*/ 52398 w 4090998"/>
              <a:gd name="connsiteY1" fmla="*/ 0 h 1676400"/>
              <a:gd name="connsiteX2" fmla="*/ 331804 w 4090998"/>
              <a:gd name="connsiteY2" fmla="*/ 0 h 1676400"/>
              <a:gd name="connsiteX3" fmla="*/ 3811592 w 4090998"/>
              <a:gd name="connsiteY3" fmla="*/ 0 h 1676400"/>
              <a:gd name="connsiteX4" fmla="*/ 4009162 w 4090998"/>
              <a:gd name="connsiteY4" fmla="*/ 81836 h 1676400"/>
              <a:gd name="connsiteX5" fmla="*/ 4090998 w 4090998"/>
              <a:gd name="connsiteY5" fmla="*/ 279406 h 1676400"/>
              <a:gd name="connsiteX6" fmla="*/ 4090998 w 4090998"/>
              <a:gd name="connsiteY6" fmla="*/ 1396994 h 1676400"/>
              <a:gd name="connsiteX7" fmla="*/ 4009162 w 4090998"/>
              <a:gd name="connsiteY7" fmla="*/ 1594564 h 1676400"/>
              <a:gd name="connsiteX8" fmla="*/ 3811592 w 4090998"/>
              <a:gd name="connsiteY8" fmla="*/ 1676400 h 1676400"/>
              <a:gd name="connsiteX9" fmla="*/ 331804 w 4090998"/>
              <a:gd name="connsiteY9" fmla="*/ 1676400 h 1676400"/>
              <a:gd name="connsiteX10" fmla="*/ 134234 w 4090998"/>
              <a:gd name="connsiteY10" fmla="*/ 1594564 h 1676400"/>
              <a:gd name="connsiteX11" fmla="*/ 52398 w 4090998"/>
              <a:gd name="connsiteY11" fmla="*/ 1396994 h 1676400"/>
              <a:gd name="connsiteX12" fmla="*/ 52398 w 4090998"/>
              <a:gd name="connsiteY12" fmla="*/ 279406 h 1676400"/>
              <a:gd name="connsiteX0" fmla="*/ 0 w 4038600"/>
              <a:gd name="connsiteY0" fmla="*/ 279406 h 1676400"/>
              <a:gd name="connsiteX1" fmla="*/ 0 w 4038600"/>
              <a:gd name="connsiteY1" fmla="*/ 0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81836 w 4038600"/>
              <a:gd name="connsiteY10" fmla="*/ 1594564 h 1676400"/>
              <a:gd name="connsiteX11" fmla="*/ 0 w 4038600"/>
              <a:gd name="connsiteY11" fmla="*/ 1396994 h 1676400"/>
              <a:gd name="connsiteX12" fmla="*/ 0 w 4038600"/>
              <a:gd name="connsiteY12" fmla="*/ 279406 h 1676400"/>
              <a:gd name="connsiteX0" fmla="*/ 0 w 4038600"/>
              <a:gd name="connsiteY0" fmla="*/ 279406 h 1728799"/>
              <a:gd name="connsiteX1" fmla="*/ 0 w 4038600"/>
              <a:gd name="connsiteY1" fmla="*/ 0 h 1728799"/>
              <a:gd name="connsiteX2" fmla="*/ 279406 w 4038600"/>
              <a:gd name="connsiteY2" fmla="*/ 0 h 1728799"/>
              <a:gd name="connsiteX3" fmla="*/ 3759194 w 4038600"/>
              <a:gd name="connsiteY3" fmla="*/ 0 h 1728799"/>
              <a:gd name="connsiteX4" fmla="*/ 3956764 w 4038600"/>
              <a:gd name="connsiteY4" fmla="*/ 81836 h 1728799"/>
              <a:gd name="connsiteX5" fmla="*/ 4038600 w 4038600"/>
              <a:gd name="connsiteY5" fmla="*/ 279406 h 1728799"/>
              <a:gd name="connsiteX6" fmla="*/ 4038600 w 4038600"/>
              <a:gd name="connsiteY6" fmla="*/ 1396994 h 1728799"/>
              <a:gd name="connsiteX7" fmla="*/ 3956764 w 4038600"/>
              <a:gd name="connsiteY7" fmla="*/ 1594564 h 1728799"/>
              <a:gd name="connsiteX8" fmla="*/ 3759194 w 4038600"/>
              <a:gd name="connsiteY8" fmla="*/ 1676400 h 1728799"/>
              <a:gd name="connsiteX9" fmla="*/ 279406 w 4038600"/>
              <a:gd name="connsiteY9" fmla="*/ 1676400 h 1728799"/>
              <a:gd name="connsiteX10" fmla="*/ 76200 w 4038600"/>
              <a:gd name="connsiteY10" fmla="*/ 1676400 h 1728799"/>
              <a:gd name="connsiteX11" fmla="*/ 0 w 4038600"/>
              <a:gd name="connsiteY11" fmla="*/ 1396994 h 1728799"/>
              <a:gd name="connsiteX12" fmla="*/ 0 w 4038600"/>
              <a:gd name="connsiteY12" fmla="*/ 279406 h 1728799"/>
              <a:gd name="connsiteX0" fmla="*/ 0 w 4038600"/>
              <a:gd name="connsiteY0" fmla="*/ 279406 h 1676400"/>
              <a:gd name="connsiteX1" fmla="*/ 0 w 4038600"/>
              <a:gd name="connsiteY1" fmla="*/ 0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76200 w 4038600"/>
              <a:gd name="connsiteY10" fmla="*/ 1676400 h 1676400"/>
              <a:gd name="connsiteX11" fmla="*/ 0 w 4038600"/>
              <a:gd name="connsiteY11" fmla="*/ 1396994 h 1676400"/>
              <a:gd name="connsiteX12" fmla="*/ 0 w 4038600"/>
              <a:gd name="connsiteY12" fmla="*/ 279406 h 1676400"/>
              <a:gd name="connsiteX0" fmla="*/ 0 w 4038600"/>
              <a:gd name="connsiteY0" fmla="*/ 279406 h 1676400"/>
              <a:gd name="connsiteX1" fmla="*/ 0 w 4038600"/>
              <a:gd name="connsiteY1" fmla="*/ 0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76200 w 4038600"/>
              <a:gd name="connsiteY10" fmla="*/ 1676400 h 1676400"/>
              <a:gd name="connsiteX11" fmla="*/ 0 w 4038600"/>
              <a:gd name="connsiteY11" fmla="*/ 1396994 h 1676400"/>
              <a:gd name="connsiteX12" fmla="*/ 0 w 4038600"/>
              <a:gd name="connsiteY12" fmla="*/ 279406 h 1676400"/>
              <a:gd name="connsiteX0" fmla="*/ 74624 w 4113224"/>
              <a:gd name="connsiteY0" fmla="*/ 279406 h 1676400"/>
              <a:gd name="connsiteX1" fmla="*/ 74624 w 4113224"/>
              <a:gd name="connsiteY1" fmla="*/ 0 h 1676400"/>
              <a:gd name="connsiteX2" fmla="*/ 354030 w 4113224"/>
              <a:gd name="connsiteY2" fmla="*/ 0 h 1676400"/>
              <a:gd name="connsiteX3" fmla="*/ 3833818 w 4113224"/>
              <a:gd name="connsiteY3" fmla="*/ 0 h 1676400"/>
              <a:gd name="connsiteX4" fmla="*/ 4031388 w 4113224"/>
              <a:gd name="connsiteY4" fmla="*/ 81836 h 1676400"/>
              <a:gd name="connsiteX5" fmla="*/ 4113224 w 4113224"/>
              <a:gd name="connsiteY5" fmla="*/ 279406 h 1676400"/>
              <a:gd name="connsiteX6" fmla="*/ 4113224 w 4113224"/>
              <a:gd name="connsiteY6" fmla="*/ 1396994 h 1676400"/>
              <a:gd name="connsiteX7" fmla="*/ 4031388 w 4113224"/>
              <a:gd name="connsiteY7" fmla="*/ 1594564 h 1676400"/>
              <a:gd name="connsiteX8" fmla="*/ 3833818 w 4113224"/>
              <a:gd name="connsiteY8" fmla="*/ 1676400 h 1676400"/>
              <a:gd name="connsiteX9" fmla="*/ 354030 w 4113224"/>
              <a:gd name="connsiteY9" fmla="*/ 1676400 h 1676400"/>
              <a:gd name="connsiteX10" fmla="*/ 74624 w 4113224"/>
              <a:gd name="connsiteY10" fmla="*/ 1676400 h 1676400"/>
              <a:gd name="connsiteX11" fmla="*/ 74624 w 4113224"/>
              <a:gd name="connsiteY11" fmla="*/ 1396994 h 1676400"/>
              <a:gd name="connsiteX12" fmla="*/ 74624 w 4113224"/>
              <a:gd name="connsiteY12" fmla="*/ 279406 h 1676400"/>
              <a:gd name="connsiteX0" fmla="*/ 0 w 4038600"/>
              <a:gd name="connsiteY0" fmla="*/ 279406 h 1681151"/>
              <a:gd name="connsiteX1" fmla="*/ 0 w 4038600"/>
              <a:gd name="connsiteY1" fmla="*/ 0 h 1681151"/>
              <a:gd name="connsiteX2" fmla="*/ 279406 w 4038600"/>
              <a:gd name="connsiteY2" fmla="*/ 0 h 1681151"/>
              <a:gd name="connsiteX3" fmla="*/ 3759194 w 4038600"/>
              <a:gd name="connsiteY3" fmla="*/ 0 h 1681151"/>
              <a:gd name="connsiteX4" fmla="*/ 3956764 w 4038600"/>
              <a:gd name="connsiteY4" fmla="*/ 81836 h 1681151"/>
              <a:gd name="connsiteX5" fmla="*/ 4038600 w 4038600"/>
              <a:gd name="connsiteY5" fmla="*/ 279406 h 1681151"/>
              <a:gd name="connsiteX6" fmla="*/ 4038600 w 4038600"/>
              <a:gd name="connsiteY6" fmla="*/ 1396994 h 1681151"/>
              <a:gd name="connsiteX7" fmla="*/ 3956764 w 4038600"/>
              <a:gd name="connsiteY7" fmla="*/ 1594564 h 1681151"/>
              <a:gd name="connsiteX8" fmla="*/ 3759194 w 4038600"/>
              <a:gd name="connsiteY8" fmla="*/ 1676400 h 1681151"/>
              <a:gd name="connsiteX9" fmla="*/ 279406 w 4038600"/>
              <a:gd name="connsiteY9" fmla="*/ 1676400 h 1681151"/>
              <a:gd name="connsiteX10" fmla="*/ 0 w 4038600"/>
              <a:gd name="connsiteY10" fmla="*/ 1676400 h 1681151"/>
              <a:gd name="connsiteX11" fmla="*/ 0 w 4038600"/>
              <a:gd name="connsiteY11" fmla="*/ 1396994 h 1681151"/>
              <a:gd name="connsiteX12" fmla="*/ 0 w 4038600"/>
              <a:gd name="connsiteY12" fmla="*/ 279406 h 1681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38600" h="1681151">
                <a:moveTo>
                  <a:pt x="0" y="279406"/>
                </a:moveTo>
                <a:cubicBezTo>
                  <a:pt x="0" y="205303"/>
                  <a:pt x="4752" y="26999"/>
                  <a:pt x="0" y="0"/>
                </a:cubicBezTo>
                <a:cubicBezTo>
                  <a:pt x="1599" y="4751"/>
                  <a:pt x="205303" y="0"/>
                  <a:pt x="279406" y="0"/>
                </a:cubicBezTo>
                <a:lnTo>
                  <a:pt x="3759194" y="0"/>
                </a:lnTo>
                <a:cubicBezTo>
                  <a:pt x="3833297" y="0"/>
                  <a:pt x="3904365" y="29438"/>
                  <a:pt x="3956764" y="81836"/>
                </a:cubicBezTo>
                <a:cubicBezTo>
                  <a:pt x="4009163" y="134235"/>
                  <a:pt x="4038600" y="205303"/>
                  <a:pt x="4038600" y="279406"/>
                </a:cubicBezTo>
                <a:lnTo>
                  <a:pt x="4038600" y="1396994"/>
                </a:lnTo>
                <a:cubicBezTo>
                  <a:pt x="4038600" y="1471097"/>
                  <a:pt x="4009163" y="1542165"/>
                  <a:pt x="3956764" y="1594564"/>
                </a:cubicBezTo>
                <a:cubicBezTo>
                  <a:pt x="3904365" y="1646963"/>
                  <a:pt x="3833297" y="1676400"/>
                  <a:pt x="3759194" y="1676400"/>
                </a:cubicBezTo>
                <a:lnTo>
                  <a:pt x="279406" y="1676400"/>
                </a:lnTo>
                <a:lnTo>
                  <a:pt x="0" y="1676400"/>
                </a:lnTo>
                <a:cubicBezTo>
                  <a:pt x="7926" y="1681151"/>
                  <a:pt x="0" y="1471097"/>
                  <a:pt x="0" y="1396994"/>
                </a:cubicBezTo>
                <a:lnTo>
                  <a:pt x="0" y="279406"/>
                </a:lnTo>
                <a:close/>
              </a:path>
            </a:pathLst>
          </a:custGeom>
          <a:solidFill>
            <a:srgbClr val="575859"/>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b="1">
                <a:latin typeface="+mj-lt"/>
                <a:cs typeface="Arial" pitchFamily="34" charset="0"/>
              </a:rPr>
              <a:t>Vivre avec le VIH</a:t>
            </a:r>
            <a:endParaRPr lang="en-US" sz="4200" b="1" dirty="0">
              <a:latin typeface="+mj-lt"/>
              <a:cs typeface="Arial" pitchFamily="34" charset="0"/>
            </a:endParaRPr>
          </a:p>
        </p:txBody>
      </p:sp>
      <p:sp>
        <p:nvSpPr>
          <p:cNvPr id="15" name="TextBox 14"/>
          <p:cNvSpPr txBox="1"/>
          <p:nvPr/>
        </p:nvSpPr>
        <p:spPr>
          <a:xfrm>
            <a:off x="609600" y="1219200"/>
            <a:ext cx="4343400" cy="1323439"/>
          </a:xfrm>
          <a:prstGeom prst="rect">
            <a:avLst/>
          </a:prstGeom>
          <a:noFill/>
        </p:spPr>
        <p:txBody>
          <a:bodyPr wrap="square" rtlCol="0">
            <a:spAutoFit/>
          </a:bodyPr>
          <a:lstStyle/>
          <a:p>
            <a:r>
              <a:rPr lang="en-US" sz="8000" b="1" smtClean="0">
                <a:solidFill>
                  <a:schemeClr val="accent6">
                    <a:lumMod val="75000"/>
                  </a:schemeClr>
                </a:solidFill>
              </a:rPr>
              <a:t>Connaître</a:t>
            </a:r>
            <a:endParaRPr lang="en-US" sz="8000" b="1" dirty="0" smtClean="0">
              <a:solidFill>
                <a:schemeClr val="accent6">
                  <a:lumMod val="75000"/>
                </a:schemeClr>
              </a:solidFill>
            </a:endParaRPr>
          </a:p>
        </p:txBody>
      </p:sp>
      <p:sp>
        <p:nvSpPr>
          <p:cNvPr id="16" name="TextBox 15"/>
          <p:cNvSpPr txBox="1"/>
          <p:nvPr/>
        </p:nvSpPr>
        <p:spPr>
          <a:xfrm>
            <a:off x="685800" y="2057400"/>
            <a:ext cx="2819400" cy="1323439"/>
          </a:xfrm>
          <a:prstGeom prst="rect">
            <a:avLst/>
          </a:prstGeom>
          <a:noFill/>
        </p:spPr>
        <p:txBody>
          <a:bodyPr wrap="square" rtlCol="0">
            <a:spAutoFit/>
          </a:bodyPr>
          <a:lstStyle/>
          <a:p>
            <a:r>
              <a:rPr lang="en-US" sz="8000" b="1" smtClean="0">
                <a:solidFill>
                  <a:schemeClr val="accent6">
                    <a:lumMod val="75000"/>
                  </a:schemeClr>
                </a:solidFill>
              </a:rPr>
              <a:t>ses</a:t>
            </a:r>
            <a:endParaRPr lang="en-US" sz="8000" b="1" dirty="0" smtClean="0">
              <a:solidFill>
                <a:schemeClr val="accent6">
                  <a:lumMod val="75000"/>
                </a:schemeClr>
              </a:solidFill>
            </a:endParaRPr>
          </a:p>
        </p:txBody>
      </p:sp>
      <p:sp>
        <p:nvSpPr>
          <p:cNvPr id="17" name="TextBox 16"/>
          <p:cNvSpPr txBox="1"/>
          <p:nvPr/>
        </p:nvSpPr>
        <p:spPr>
          <a:xfrm>
            <a:off x="1371600" y="3046576"/>
            <a:ext cx="2819400" cy="1323439"/>
          </a:xfrm>
          <a:prstGeom prst="rect">
            <a:avLst/>
          </a:prstGeom>
          <a:noFill/>
        </p:spPr>
        <p:txBody>
          <a:bodyPr wrap="square" rtlCol="0">
            <a:spAutoFit/>
          </a:bodyPr>
          <a:lstStyle/>
          <a:p>
            <a:r>
              <a:rPr lang="en-US" sz="8000" b="1" smtClean="0">
                <a:solidFill>
                  <a:schemeClr val="bg1"/>
                </a:solidFill>
              </a:rPr>
              <a:t>droits</a:t>
            </a:r>
            <a:endParaRPr lang="en-US" sz="8000" b="1" dirty="0" smtClean="0">
              <a:solidFill>
                <a:schemeClr val="bg1"/>
              </a:solidFill>
            </a:endParaRPr>
          </a:p>
        </p:txBody>
      </p:sp>
      <p:sp>
        <p:nvSpPr>
          <p:cNvPr id="18" name="TextBox 17"/>
          <p:cNvSpPr txBox="1"/>
          <p:nvPr/>
        </p:nvSpPr>
        <p:spPr>
          <a:xfrm>
            <a:off x="1676400" y="5112140"/>
            <a:ext cx="4800600" cy="1754326"/>
          </a:xfrm>
          <a:prstGeom prst="rect">
            <a:avLst/>
          </a:prstGeom>
          <a:noFill/>
        </p:spPr>
        <p:txBody>
          <a:bodyPr wrap="square" rtlCol="0">
            <a:spAutoFit/>
          </a:bodyPr>
          <a:lstStyle/>
          <a:p>
            <a:pPr algn="r"/>
            <a:r>
              <a:rPr lang="fr-CA" sz="3600" spc="600">
                <a:effectLst>
                  <a:outerShdw blurRad="38100" dist="38100" dir="2700000" algn="tl">
                    <a:srgbClr val="000000">
                      <a:alpha val="43137"/>
                    </a:srgbClr>
                  </a:outerShdw>
                </a:effectLst>
              </a:rPr>
              <a:t>La confidentialité et les dossiers médicaux</a:t>
            </a:r>
            <a:endParaRPr lang="en-US" sz="3600" spc="600" dirty="0">
              <a:effectLst>
                <a:outerShdw blurRad="38100" dist="38100" dir="2700000" algn="tl">
                  <a:srgbClr val="000000">
                    <a:alpha val="43137"/>
                  </a:srgbClr>
                </a:outerShdw>
              </a:effectLst>
            </a:endParaRPr>
          </a:p>
        </p:txBody>
      </p:sp>
      <p:pic>
        <p:nvPicPr>
          <p:cNvPr id="24" name="Picture 23" descr="Black.jpg"/>
          <p:cNvPicPr>
            <a:picLocks noChangeAspect="1"/>
          </p:cNvPicPr>
          <p:nvPr/>
        </p:nvPicPr>
        <p:blipFill>
          <a:blip r:embed="rId2" cstate="print"/>
          <a:srcRect t="2041" r="2238"/>
          <a:stretch>
            <a:fillRect/>
          </a:stretch>
        </p:blipFill>
        <p:spPr>
          <a:xfrm>
            <a:off x="7239000" y="5334000"/>
            <a:ext cx="1524000" cy="1524000"/>
          </a:xfrm>
          <a:prstGeom prst="rect">
            <a:avLst/>
          </a:prstGeom>
        </p:spPr>
      </p:pic>
      <p:sp>
        <p:nvSpPr>
          <p:cNvPr id="25" name="TextBox 24"/>
          <p:cNvSpPr txBox="1"/>
          <p:nvPr/>
        </p:nvSpPr>
        <p:spPr>
          <a:xfrm>
            <a:off x="7086600" y="914400"/>
            <a:ext cx="1676400" cy="2462213"/>
          </a:xfrm>
          <a:prstGeom prst="rect">
            <a:avLst/>
          </a:prstGeom>
          <a:noFill/>
        </p:spPr>
        <p:txBody>
          <a:bodyPr wrap="square" rtlCol="0">
            <a:spAutoFit/>
          </a:bodyPr>
          <a:lstStyle/>
          <a:p>
            <a:r>
              <a:rPr lang="fr-CA" sz="1400">
                <a:solidFill>
                  <a:schemeClr val="bg1">
                    <a:lumMod val="50000"/>
                  </a:schemeClr>
                </a:solidFill>
              </a:rPr>
              <a:t>Les informations contenues dans cette publication concernent le droit mais </a:t>
            </a:r>
            <a:r>
              <a:rPr lang="fr-CA" sz="1400" smtClean="0">
                <a:solidFill>
                  <a:schemeClr val="bg1">
                    <a:lumMod val="50000"/>
                  </a:schemeClr>
                </a:solidFill>
              </a:rPr>
              <a:t>ne constituent </a:t>
            </a:r>
            <a:r>
              <a:rPr lang="fr-CA" sz="1400">
                <a:solidFill>
                  <a:schemeClr val="bg1">
                    <a:lumMod val="50000"/>
                  </a:schemeClr>
                </a:solidFill>
              </a:rPr>
              <a:t>pas un avis juridique. Pour obtenir un avis juridique, veuillez consulter un avocat dans votre </a:t>
            </a:r>
            <a:r>
              <a:rPr lang="fr-CA" sz="1400" smtClean="0">
                <a:solidFill>
                  <a:schemeClr val="bg1">
                    <a:lumMod val="50000"/>
                  </a:schemeClr>
                </a:solidFill>
              </a:rPr>
              <a:t>région</a:t>
            </a:r>
            <a:r>
              <a:rPr lang="en-US" sz="1400" smtClean="0">
                <a:solidFill>
                  <a:schemeClr val="bg1">
                    <a:lumMod val="50000"/>
                  </a:schemeClr>
                </a:solidFill>
              </a:rPr>
              <a:t>.</a:t>
            </a:r>
            <a:endParaRPr lang="en-US" sz="1400" dirty="0">
              <a:solidFill>
                <a:schemeClr val="bg1">
                  <a:lumMod val="50000"/>
                </a:schemeClr>
              </a:solidFill>
            </a:endParaRPr>
          </a:p>
        </p:txBody>
      </p:sp>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30" name="Rounded Rectangle 29"/>
          <p:cNvSpPr/>
          <p:nvPr/>
        </p:nvSpPr>
        <p:spPr>
          <a:xfrm>
            <a:off x="16002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ounded Rectangle 30"/>
          <p:cNvSpPr/>
          <p:nvPr/>
        </p:nvSpPr>
        <p:spPr>
          <a:xfrm>
            <a:off x="22098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p:cNvSpPr/>
          <p:nvPr/>
        </p:nvSpPr>
        <p:spPr>
          <a:xfrm>
            <a:off x="28194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ounded Rectangle 32"/>
          <p:cNvSpPr/>
          <p:nvPr/>
        </p:nvSpPr>
        <p:spPr>
          <a:xfrm>
            <a:off x="34290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p:cNvSpPr/>
          <p:nvPr/>
        </p:nvSpPr>
        <p:spPr>
          <a:xfrm>
            <a:off x="40386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ounded Rectangle 34"/>
          <p:cNvSpPr/>
          <p:nvPr/>
        </p:nvSpPr>
        <p:spPr>
          <a:xfrm>
            <a:off x="46482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6</a:t>
            </a:r>
            <a:endParaRPr lang="en-US" dirty="0"/>
          </a:p>
        </p:txBody>
      </p:sp>
      <p:sp>
        <p:nvSpPr>
          <p:cNvPr id="36" name="Rounded Rectangle 35"/>
          <p:cNvSpPr/>
          <p:nvPr/>
        </p:nvSpPr>
        <p:spPr>
          <a:xfrm>
            <a:off x="52578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ounded Rectangle 36"/>
          <p:cNvSpPr/>
          <p:nvPr/>
        </p:nvSpPr>
        <p:spPr>
          <a:xfrm>
            <a:off x="58674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C8F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598"/>
            <a:ext cx="7162800" cy="845642"/>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553200" cy="769441"/>
          </a:xfrm>
          <a:prstGeom prst="rect">
            <a:avLst/>
          </a:prstGeom>
          <a:noFill/>
        </p:spPr>
        <p:txBody>
          <a:bodyPr wrap="square" rtlCol="0">
            <a:spAutoFit/>
          </a:bodyPr>
          <a:lstStyle/>
          <a:p>
            <a:r>
              <a:rPr lang="en-CA" sz="2200" b="1" dirty="0">
                <a:solidFill>
                  <a:srgbClr val="FFFFFF"/>
                </a:solidFill>
              </a:rPr>
              <a:t>8</a:t>
            </a:r>
            <a:r>
              <a:rPr lang="en-CA" sz="2200" b="1">
                <a:solidFill>
                  <a:srgbClr val="FFFFFF"/>
                </a:solidFill>
              </a:rPr>
              <a:t>. </a:t>
            </a:r>
            <a:r>
              <a:rPr lang="fr-CA" sz="2200" b="1">
                <a:solidFill>
                  <a:srgbClr val="FFFFFF"/>
                </a:solidFill>
              </a:rPr>
              <a:t>Qui est informé de mon état sérologique au VIH lorsque je passe un test du VIH</a:t>
            </a:r>
            <a:r>
              <a:rPr lang="en-CA" sz="2200" b="1" smtClean="0">
                <a:solidFill>
                  <a:srgbClr val="FFFFFF"/>
                </a:solidFill>
              </a:rPr>
              <a:t>?</a:t>
            </a:r>
            <a:endParaRPr lang="en-US" sz="2200" dirty="0">
              <a:solidFill>
                <a:srgbClr val="FFFFFF"/>
              </a:solidFill>
            </a:endParaRPr>
          </a:p>
        </p:txBody>
      </p:sp>
      <p:sp>
        <p:nvSpPr>
          <p:cNvPr id="11" name="TextBox 10"/>
          <p:cNvSpPr txBox="1"/>
          <p:nvPr/>
        </p:nvSpPr>
        <p:spPr>
          <a:xfrm>
            <a:off x="152400" y="762000"/>
            <a:ext cx="8763000" cy="5663089"/>
          </a:xfrm>
          <a:prstGeom prst="rect">
            <a:avLst/>
          </a:prstGeom>
          <a:noFill/>
        </p:spPr>
        <p:txBody>
          <a:bodyPr wrap="square" rtlCol="0">
            <a:spAutoFit/>
          </a:bodyPr>
          <a:lstStyle/>
          <a:p>
            <a:endParaRPr lang="en-CA" sz="1400" dirty="0" smtClean="0"/>
          </a:p>
          <a:p>
            <a:endParaRPr lang="en-CA" sz="1400" dirty="0" smtClean="0"/>
          </a:p>
          <a:p>
            <a:pPr marL="342900" indent="-342900">
              <a:buFont typeface="Arial" panose="020B0604020202020204" pitchFamily="34" charset="0"/>
              <a:buChar char="•"/>
            </a:pPr>
            <a:r>
              <a:rPr lang="fr-CA" sz="2000"/>
              <a:t>Lorsque vous passez un test du VIH, le résultat est connu de la personne qui</a:t>
            </a:r>
            <a:r>
              <a:rPr lang="en-CA" sz="2000" smtClean="0"/>
              <a:t> </a:t>
            </a:r>
            <a:r>
              <a:rPr lang="fr-CA" sz="2000"/>
              <a:t>vous </a:t>
            </a:r>
            <a:r>
              <a:rPr lang="fr-CA" sz="2000" smtClean="0"/>
              <a:t>donne </a:t>
            </a:r>
            <a:r>
              <a:rPr lang="fr-CA" sz="2000"/>
              <a:t>le résultat</a:t>
            </a:r>
            <a:r>
              <a:rPr lang="en-CA" sz="2000" smtClean="0"/>
              <a:t>, </a:t>
            </a:r>
            <a:r>
              <a:rPr lang="fr-CA" sz="2000"/>
              <a:t>de même que du laboratoire qui a analysé votre sang</a:t>
            </a:r>
            <a:r>
              <a:rPr lang="en-CA" sz="2000" smtClean="0"/>
              <a:t>.</a:t>
            </a:r>
            <a:endParaRPr lang="en-CA" sz="2000" dirty="0" smtClean="0"/>
          </a:p>
          <a:p>
            <a:pPr marL="342900" indent="-342900">
              <a:buFont typeface="Arial" panose="020B0604020202020204" pitchFamily="34" charset="0"/>
              <a:buChar char="•"/>
            </a:pPr>
            <a:endParaRPr lang="en-CA" sz="2000" dirty="0"/>
          </a:p>
          <a:p>
            <a:pPr marL="342900" indent="-342900">
              <a:buFont typeface="Arial" panose="020B0604020202020204" pitchFamily="34" charset="0"/>
              <a:buChar char="•"/>
            </a:pPr>
            <a:r>
              <a:rPr lang="fr-CA" sz="2000"/>
              <a:t>Le VIH et le sida sont des maladies à déclaration </a:t>
            </a:r>
            <a:r>
              <a:rPr lang="fr-CA" sz="2000" smtClean="0"/>
              <a:t>obligatoire au</a:t>
            </a:r>
            <a:r>
              <a:rPr lang="en-CA" sz="2000" smtClean="0"/>
              <a:t> Canada. </a:t>
            </a:r>
            <a:r>
              <a:rPr lang="fr-CA" sz="2000"/>
              <a:t>L</a:t>
            </a:r>
            <a:r>
              <a:rPr lang="fr-CA" sz="2000" smtClean="0"/>
              <a:t>orsqu’une </a:t>
            </a:r>
            <a:r>
              <a:rPr lang="fr-CA" sz="2000"/>
              <a:t>personne reçoit un résultat positif au test du VIH, ce résultat est </a:t>
            </a:r>
            <a:r>
              <a:rPr lang="fr-CA" sz="2000" smtClean="0"/>
              <a:t>communiqué </a:t>
            </a:r>
            <a:r>
              <a:rPr lang="fr-CA" sz="2000"/>
              <a:t>aux autorités provinciales ou territoriales de la santé publique</a:t>
            </a:r>
            <a:r>
              <a:rPr lang="en-CA" sz="2000" smtClean="0"/>
              <a:t>. </a:t>
            </a:r>
            <a:br>
              <a:rPr lang="en-CA" sz="2000" smtClean="0"/>
            </a:br>
            <a:r>
              <a:rPr lang="fr-CA" sz="2000" smtClean="0"/>
              <a:t>Le </a:t>
            </a:r>
            <a:r>
              <a:rPr lang="fr-CA" sz="2000"/>
              <a:t>type d’information communiqué dépend du droit et des pratiques dans chaque province ou territoire</a:t>
            </a:r>
            <a:r>
              <a:rPr lang="en-CA" sz="2000" smtClean="0"/>
              <a:t>.</a:t>
            </a:r>
            <a:endParaRPr lang="en-CA" sz="2000" dirty="0" smtClean="0"/>
          </a:p>
          <a:p>
            <a:pPr marL="342900" indent="-342900">
              <a:buFont typeface="Arial" panose="020B0604020202020204" pitchFamily="34" charset="0"/>
              <a:buChar char="•"/>
            </a:pPr>
            <a:endParaRPr lang="en-CA" sz="2000" dirty="0"/>
          </a:p>
          <a:p>
            <a:pPr marL="800100" lvl="1" indent="-342900">
              <a:buFont typeface="Arial" panose="020B0604020202020204" pitchFamily="34" charset="0"/>
              <a:buChar char="•"/>
            </a:pPr>
            <a:r>
              <a:rPr lang="fr-CA" sz="2000"/>
              <a:t>Si vous passez un test </a:t>
            </a:r>
            <a:r>
              <a:rPr lang="fr-CA" sz="2000" smtClean="0"/>
              <a:t>anonyme, </a:t>
            </a:r>
            <a:r>
              <a:rPr lang="fr-CA" sz="2000"/>
              <a:t>seuls</a:t>
            </a:r>
            <a:r>
              <a:rPr lang="en-CA" sz="2000" smtClean="0"/>
              <a:t> </a:t>
            </a:r>
            <a:r>
              <a:rPr lang="fr-CA" sz="2000"/>
              <a:t>des renseignements non identifiants seront déclarés à la santé publique</a:t>
            </a:r>
            <a:r>
              <a:rPr lang="en-CA" sz="2000" smtClean="0"/>
              <a:t>. (</a:t>
            </a:r>
            <a:r>
              <a:rPr lang="fr-CA" sz="2000"/>
              <a:t>Toutefois, si vous demandez </a:t>
            </a:r>
            <a:r>
              <a:rPr lang="fr-CA" sz="2000" smtClean="0"/>
              <a:t>des </a:t>
            </a:r>
            <a:r>
              <a:rPr lang="fr-CA" sz="2000"/>
              <a:t>soins médicaux pour le VIH, votre nom sera déclaré</a:t>
            </a:r>
            <a:r>
              <a:rPr lang="en-CA" sz="2000" smtClean="0"/>
              <a:t>.)</a:t>
            </a:r>
            <a:endParaRPr lang="en-CA" sz="2000" dirty="0" smtClean="0"/>
          </a:p>
          <a:p>
            <a:pPr marL="342900" indent="-342900">
              <a:buFont typeface="Arial" panose="020B0604020202020204" pitchFamily="34" charset="0"/>
              <a:buChar char="•"/>
            </a:pPr>
            <a:endParaRPr lang="en-CA" sz="2000" dirty="0"/>
          </a:p>
          <a:p>
            <a:pPr marL="342900" indent="-342900">
              <a:buFont typeface="Arial" panose="020B0604020202020204" pitchFamily="34" charset="0"/>
              <a:buChar char="•"/>
            </a:pPr>
            <a:r>
              <a:rPr lang="fr-CA" sz="2000" smtClean="0"/>
              <a:t>Afin de </a:t>
            </a:r>
            <a:r>
              <a:rPr lang="fr-CA" sz="2000"/>
              <a:t>protéger la santé publique et de prévenir la transmission d’infections</a:t>
            </a:r>
            <a:r>
              <a:rPr lang="en-CA" sz="2000" smtClean="0"/>
              <a:t>, </a:t>
            </a:r>
            <a:br>
              <a:rPr lang="en-CA" sz="2000" smtClean="0"/>
            </a:br>
            <a:r>
              <a:rPr lang="fr-CA" sz="2000" smtClean="0"/>
              <a:t>la </a:t>
            </a:r>
            <a:r>
              <a:rPr lang="fr-CA" sz="2000"/>
              <a:t>santé publique encouragera</a:t>
            </a:r>
            <a:r>
              <a:rPr lang="en-CA" sz="2000" smtClean="0"/>
              <a:t> (ou exigera)</a:t>
            </a:r>
            <a:r>
              <a:rPr lang="en-CA" sz="2000" smtClean="0">
                <a:solidFill>
                  <a:srgbClr val="FF0000"/>
                </a:solidFill>
              </a:rPr>
              <a:t> </a:t>
            </a:r>
            <a:r>
              <a:rPr lang="fr-CA" sz="2000"/>
              <a:t>la notification de vos partenaires sexuels et d’usage de drogue</a:t>
            </a:r>
            <a:r>
              <a:rPr lang="en-CA" sz="2000" smtClean="0"/>
              <a:t>.</a:t>
            </a:r>
            <a:endParaRPr lang="en-CA" sz="2000" dirty="0" smtClean="0"/>
          </a:p>
          <a:p>
            <a:endParaRPr lang="en-CA" sz="1400" dirty="0"/>
          </a:p>
        </p:txBody>
      </p:sp>
    </p:spTree>
    <p:extLst>
      <p:ext uri="{BB962C8B-B14F-4D97-AF65-F5344CB8AC3E}">
        <p14:creationId xmlns:p14="http://schemas.microsoft.com/office/powerpoint/2010/main" val="28228188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C8F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598"/>
            <a:ext cx="7162800" cy="845642"/>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553200" cy="738664"/>
          </a:xfrm>
          <a:prstGeom prst="rect">
            <a:avLst/>
          </a:prstGeom>
          <a:noFill/>
        </p:spPr>
        <p:txBody>
          <a:bodyPr wrap="square" rtlCol="0">
            <a:spAutoFit/>
          </a:bodyPr>
          <a:lstStyle/>
          <a:p>
            <a:r>
              <a:rPr lang="en-CA" sz="2200" b="1" dirty="0">
                <a:solidFill>
                  <a:srgbClr val="FFFFFF"/>
                </a:solidFill>
              </a:rPr>
              <a:t>9</a:t>
            </a:r>
            <a:r>
              <a:rPr lang="en-CA" sz="2200" b="1" smtClean="0">
                <a:solidFill>
                  <a:srgbClr val="FFFFFF"/>
                </a:solidFill>
              </a:rPr>
              <a:t>. </a:t>
            </a:r>
            <a:r>
              <a:rPr lang="fr-CA" sz="2000" b="1">
                <a:solidFill>
                  <a:srgbClr val="FFFFFF"/>
                </a:solidFill>
              </a:rPr>
              <a:t>Qui a accès à l’information sur ma séropositivité au VIH, après mon résultat positif? Où mon résultat est-il noté?</a:t>
            </a:r>
            <a:endParaRPr lang="en-US" sz="2000" dirty="0">
              <a:solidFill>
                <a:srgbClr val="FFFFFF"/>
              </a:solidFill>
            </a:endParaRPr>
          </a:p>
        </p:txBody>
      </p:sp>
      <p:sp>
        <p:nvSpPr>
          <p:cNvPr id="11" name="TextBox 10"/>
          <p:cNvSpPr txBox="1"/>
          <p:nvPr/>
        </p:nvSpPr>
        <p:spPr>
          <a:xfrm>
            <a:off x="152400" y="762000"/>
            <a:ext cx="8763000" cy="5755422"/>
          </a:xfrm>
          <a:prstGeom prst="rect">
            <a:avLst/>
          </a:prstGeom>
          <a:noFill/>
        </p:spPr>
        <p:txBody>
          <a:bodyPr wrap="square" rtlCol="0">
            <a:spAutoFit/>
          </a:bodyPr>
          <a:lstStyle/>
          <a:p>
            <a:endParaRPr lang="en-CA" sz="1400" dirty="0" smtClean="0"/>
          </a:p>
          <a:p>
            <a:endParaRPr lang="en-CA" sz="1400" dirty="0" smtClean="0"/>
          </a:p>
          <a:p>
            <a:pPr marL="285750" indent="-285750">
              <a:buFont typeface="Arial" panose="020B0604020202020204" pitchFamily="34" charset="0"/>
              <a:buChar char="•"/>
            </a:pPr>
            <a:r>
              <a:rPr lang="fr-CA" sz="2000"/>
              <a:t>Votre résultat de test et d’autres renseignements concernant </a:t>
            </a:r>
            <a:r>
              <a:rPr lang="fr-CA" sz="2000" smtClean="0"/>
              <a:t>votre santé </a:t>
            </a:r>
            <a:r>
              <a:rPr lang="fr-CA" sz="2000"/>
              <a:t>seront inclus dans les dossiers créés par les professionnels de la santé et les établissements </a:t>
            </a:r>
            <a:r>
              <a:rPr lang="fr-CA" sz="2000" smtClean="0"/>
              <a:t>impliqués dans vos soins de santé</a:t>
            </a:r>
            <a:r>
              <a:rPr lang="en-CA" sz="2000" smtClean="0"/>
              <a:t>.</a:t>
            </a:r>
            <a:endParaRPr lang="en-CA" sz="2000" dirty="0" smtClean="0"/>
          </a:p>
          <a:p>
            <a:pPr marL="285750" indent="-285750">
              <a:buFont typeface="Arial" panose="020B0604020202020204" pitchFamily="34" charset="0"/>
              <a:buChar char="•"/>
            </a:pPr>
            <a:endParaRPr lang="en-CA" sz="2000" dirty="0"/>
          </a:p>
          <a:p>
            <a:pPr marL="285750" indent="-285750">
              <a:buFont typeface="Arial" panose="020B0604020202020204" pitchFamily="34" charset="0"/>
              <a:buChar char="•"/>
            </a:pPr>
            <a:r>
              <a:rPr lang="fr-CA" sz="2000"/>
              <a:t>L</a:t>
            </a:r>
            <a:r>
              <a:rPr lang="fr-CA" sz="2000" smtClean="0"/>
              <a:t>’information </a:t>
            </a:r>
            <a:r>
              <a:rPr lang="fr-CA" sz="2000"/>
              <a:t>concernant </a:t>
            </a:r>
            <a:r>
              <a:rPr lang="fr-CA" sz="2000" smtClean="0"/>
              <a:t>votre état de santé </a:t>
            </a:r>
            <a:r>
              <a:rPr lang="fr-CA" sz="2000"/>
              <a:t>pourrait être incluse dans des bases de données centralisées et des dossiers électroniques partagés auxquels peuvent accéder divers professionnels de la santé à l’échelle provinciale</a:t>
            </a:r>
            <a:r>
              <a:rPr lang="en-CA" sz="2000" smtClean="0"/>
              <a:t>. </a:t>
            </a:r>
            <a:br>
              <a:rPr lang="en-CA" sz="2000" smtClean="0"/>
            </a:br>
            <a:r>
              <a:rPr lang="en-CA" sz="2000" smtClean="0"/>
              <a:t>Par exemple :</a:t>
            </a:r>
            <a:endParaRPr lang="en-CA" sz="2000" dirty="0" smtClean="0"/>
          </a:p>
          <a:p>
            <a:pPr marL="742950" lvl="1" indent="-285750">
              <a:buFont typeface="Arial" panose="020B0604020202020204" pitchFamily="34" charset="0"/>
              <a:buChar char="•"/>
            </a:pPr>
            <a:r>
              <a:rPr lang="fr-CA" sz="2000"/>
              <a:t>Système d’information de laboratoire de </a:t>
            </a:r>
            <a:r>
              <a:rPr lang="fr-CA" sz="2000" smtClean="0"/>
              <a:t>l’Ontario</a:t>
            </a:r>
            <a:endParaRPr lang="en-CA" sz="2000" dirty="0" smtClean="0"/>
          </a:p>
          <a:p>
            <a:pPr marL="742950" lvl="1" indent="-285750">
              <a:buFont typeface="Arial" panose="020B0604020202020204" pitchFamily="34" charset="0"/>
              <a:buChar char="•"/>
            </a:pPr>
            <a:r>
              <a:rPr lang="en-CA" sz="2000" dirty="0" smtClean="0"/>
              <a:t>Alberta </a:t>
            </a:r>
            <a:r>
              <a:rPr lang="en-CA" sz="2000" dirty="0" err="1" smtClean="0"/>
              <a:t>Netcare</a:t>
            </a:r>
            <a:endParaRPr lang="en-CA" sz="2000" dirty="0" smtClean="0"/>
          </a:p>
          <a:p>
            <a:pPr marL="742950" lvl="1" indent="-285750">
              <a:buFont typeface="Arial" panose="020B0604020202020204" pitchFamily="34" charset="0"/>
              <a:buChar char="•"/>
            </a:pPr>
            <a:r>
              <a:rPr lang="en-CA" sz="2000" err="1" smtClean="0"/>
              <a:t>PharmaNet</a:t>
            </a:r>
            <a:r>
              <a:rPr lang="en-CA" sz="2000" smtClean="0"/>
              <a:t> </a:t>
            </a:r>
            <a:r>
              <a:rPr lang="fr-CA" sz="2000"/>
              <a:t>(C.-B</a:t>
            </a:r>
            <a:r>
              <a:rPr lang="fr-CA" sz="2000" smtClean="0"/>
              <a:t>.)</a:t>
            </a:r>
          </a:p>
          <a:p>
            <a:pPr marL="742950" lvl="1" indent="-285750">
              <a:buFont typeface="Arial" panose="020B0604020202020204" pitchFamily="34" charset="0"/>
              <a:buChar char="•"/>
            </a:pPr>
            <a:r>
              <a:rPr lang="fr-CA" sz="2000"/>
              <a:t>Dossier santé </a:t>
            </a:r>
            <a:r>
              <a:rPr lang="fr-CA" sz="2000" smtClean="0"/>
              <a:t>Québec.</a:t>
            </a:r>
          </a:p>
          <a:p>
            <a:pPr lvl="1"/>
            <a:r>
              <a:rPr lang="en-CA" sz="2000" smtClean="0"/>
              <a:t> </a:t>
            </a:r>
            <a:endParaRPr lang="en-CA" sz="2000" dirty="0" smtClean="0"/>
          </a:p>
          <a:p>
            <a:pPr marL="285750" indent="-285750">
              <a:buFont typeface="Arial" panose="020B0604020202020204" pitchFamily="34" charset="0"/>
              <a:buChar char="•"/>
            </a:pPr>
            <a:r>
              <a:rPr lang="fr-CA" sz="2000"/>
              <a:t>De tels dossiers </a:t>
            </a:r>
            <a:r>
              <a:rPr lang="fr-CA" sz="2000" smtClean="0"/>
              <a:t>peuvent améliorer </a:t>
            </a:r>
            <a:r>
              <a:rPr lang="fr-CA" sz="2000"/>
              <a:t>les soins en permettant aux professionnels de la santé </a:t>
            </a:r>
            <a:r>
              <a:rPr lang="fr-CA" sz="2000" smtClean="0"/>
              <a:t>d’avoir </a:t>
            </a:r>
            <a:r>
              <a:rPr lang="fr-CA" sz="2000"/>
              <a:t>accès facilement et instantanément à vos renseignements médicaux, mais </a:t>
            </a:r>
            <a:r>
              <a:rPr lang="fr-CA" sz="2000" smtClean="0"/>
              <a:t>ils </a:t>
            </a:r>
            <a:r>
              <a:rPr lang="fr-CA" sz="2000"/>
              <a:t>compliquent la capacité d’un individu de </a:t>
            </a:r>
            <a:r>
              <a:rPr lang="fr-CA" sz="2000" smtClean="0"/>
              <a:t>contrôler qui </a:t>
            </a:r>
            <a:br>
              <a:rPr lang="fr-CA" sz="2000" smtClean="0"/>
            </a:br>
            <a:r>
              <a:rPr lang="fr-CA" sz="2000" smtClean="0"/>
              <a:t>a accès à ses renseignements médicaux.</a:t>
            </a:r>
            <a:r>
              <a:rPr lang="en-CA" sz="2000" smtClean="0"/>
              <a:t> </a:t>
            </a:r>
            <a:endParaRPr lang="en-CA" sz="2000" dirty="0">
              <a:solidFill>
                <a:srgbClr val="FF0000"/>
              </a:solidFill>
            </a:endParaRPr>
          </a:p>
        </p:txBody>
      </p:sp>
      <p:sp>
        <p:nvSpPr>
          <p:cNvPr id="15" name="TextBox 14"/>
          <p:cNvSpPr txBox="1"/>
          <p:nvPr/>
        </p:nvSpPr>
        <p:spPr>
          <a:xfrm>
            <a:off x="152400" y="4114800"/>
            <a:ext cx="8763000" cy="307777"/>
          </a:xfrm>
          <a:prstGeom prst="rect">
            <a:avLst/>
          </a:prstGeom>
          <a:noFill/>
        </p:spPr>
        <p:txBody>
          <a:bodyPr wrap="square" rtlCol="0">
            <a:spAutoFit/>
          </a:bodyPr>
          <a:lstStyle/>
          <a:p>
            <a:r>
              <a:rPr lang="en-CA" sz="1400" dirty="0"/>
              <a:t>  </a:t>
            </a:r>
            <a:endParaRPr lang="en-US" sz="1400" dirty="0"/>
          </a:p>
        </p:txBody>
      </p:sp>
    </p:spTree>
    <p:extLst>
      <p:ext uri="{BB962C8B-B14F-4D97-AF65-F5344CB8AC3E}">
        <p14:creationId xmlns:p14="http://schemas.microsoft.com/office/powerpoint/2010/main" val="258909273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C8F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598"/>
            <a:ext cx="7162800" cy="845642"/>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934200" cy="738664"/>
          </a:xfrm>
          <a:prstGeom prst="rect">
            <a:avLst/>
          </a:prstGeom>
          <a:noFill/>
        </p:spPr>
        <p:txBody>
          <a:bodyPr wrap="square" rtlCol="0">
            <a:spAutoFit/>
          </a:bodyPr>
          <a:lstStyle/>
          <a:p>
            <a:r>
              <a:rPr lang="en-CA" sz="2200" b="1" dirty="0" smtClean="0">
                <a:solidFill>
                  <a:srgbClr val="FFFFFF"/>
                </a:solidFill>
              </a:rPr>
              <a:t>10</a:t>
            </a:r>
            <a:r>
              <a:rPr lang="en-CA" sz="2200" b="1" smtClean="0">
                <a:solidFill>
                  <a:srgbClr val="FFFFFF"/>
                </a:solidFill>
              </a:rPr>
              <a:t>. </a:t>
            </a:r>
            <a:r>
              <a:rPr lang="fr-CA" sz="2000" b="1">
                <a:solidFill>
                  <a:srgbClr val="FFFFFF"/>
                </a:solidFill>
              </a:rPr>
              <a:t>Puis-je limiter l’accès à mes renseignements médicaux, s’ils sont inclus dans des bases de données centralisées ou </a:t>
            </a:r>
            <a:r>
              <a:rPr lang="fr-CA" sz="2000" b="1" smtClean="0">
                <a:solidFill>
                  <a:srgbClr val="FFFFFF"/>
                </a:solidFill>
              </a:rPr>
              <a:t>DMÉ</a:t>
            </a:r>
            <a:r>
              <a:rPr lang="en-CA" sz="2000" b="1" smtClean="0">
                <a:solidFill>
                  <a:srgbClr val="FFFFFF"/>
                </a:solidFill>
              </a:rPr>
              <a:t>?</a:t>
            </a:r>
            <a:endParaRPr lang="en-US" sz="2000" dirty="0">
              <a:solidFill>
                <a:srgbClr val="FFFFFF"/>
              </a:solidFill>
            </a:endParaRPr>
          </a:p>
        </p:txBody>
      </p:sp>
      <p:sp>
        <p:nvSpPr>
          <p:cNvPr id="11" name="TextBox 10"/>
          <p:cNvSpPr txBox="1"/>
          <p:nvPr/>
        </p:nvSpPr>
        <p:spPr>
          <a:xfrm>
            <a:off x="152400" y="762000"/>
            <a:ext cx="8763000" cy="3139321"/>
          </a:xfrm>
          <a:prstGeom prst="rect">
            <a:avLst/>
          </a:prstGeom>
          <a:noFill/>
        </p:spPr>
        <p:txBody>
          <a:bodyPr wrap="square" rtlCol="0">
            <a:spAutoFit/>
          </a:bodyPr>
          <a:lstStyle/>
          <a:p>
            <a:endParaRPr lang="en-CA" sz="1400" dirty="0" smtClean="0"/>
          </a:p>
          <a:p>
            <a:endParaRPr lang="en-CA" sz="1400" dirty="0" smtClean="0"/>
          </a:p>
          <a:p>
            <a:pPr marL="342900" indent="-342900">
              <a:buFont typeface="Arial" panose="020B0604020202020204" pitchFamily="34" charset="0"/>
              <a:buChar char="•"/>
            </a:pPr>
            <a:endParaRPr lang="en-CA" sz="2200" dirty="0" smtClean="0"/>
          </a:p>
          <a:p>
            <a:pPr marL="342900" indent="-342900">
              <a:buFont typeface="Arial" panose="020B0604020202020204" pitchFamily="34" charset="0"/>
              <a:buChar char="•"/>
            </a:pPr>
            <a:r>
              <a:rPr lang="fr-CA" sz="2000"/>
              <a:t>Vous pourriez ne pas avoir le droit de refuser que vos renseignements soient inclus dans des bases de données centralisées </a:t>
            </a:r>
            <a:r>
              <a:rPr lang="fr-CA" sz="2000" smtClean="0"/>
              <a:t>ou dossiers médicaux électroniques</a:t>
            </a:r>
            <a:r>
              <a:rPr lang="en-CA" sz="2000" smtClean="0"/>
              <a:t> (</a:t>
            </a:r>
            <a:r>
              <a:rPr lang="fr-CA" sz="2000"/>
              <a:t>DMÉ</a:t>
            </a:r>
            <a:r>
              <a:rPr lang="en-CA" sz="2000" smtClean="0"/>
              <a:t>).</a:t>
            </a:r>
            <a:endParaRPr lang="en-CA" sz="2000" dirty="0" smtClean="0"/>
          </a:p>
          <a:p>
            <a:pPr marL="342900" indent="-342900">
              <a:buFont typeface="Arial" panose="020B0604020202020204" pitchFamily="34" charset="0"/>
              <a:buChar char="•"/>
            </a:pPr>
            <a:endParaRPr lang="en-CA" sz="2000" dirty="0"/>
          </a:p>
          <a:p>
            <a:pPr marL="342900" indent="-342900">
              <a:buFont typeface="Arial" panose="020B0604020202020204" pitchFamily="34" charset="0"/>
              <a:buChar char="•"/>
            </a:pPr>
            <a:r>
              <a:rPr lang="fr-CA" sz="2000"/>
              <a:t>V</a:t>
            </a:r>
            <a:r>
              <a:rPr lang="fr-CA" sz="2000" smtClean="0"/>
              <a:t>ous </a:t>
            </a:r>
            <a:r>
              <a:rPr lang="fr-CA" sz="2000"/>
              <a:t>pourriez être en mesure d’y limiter l’accès ou de masquer certains renseignements</a:t>
            </a:r>
            <a:r>
              <a:rPr lang="en-CA" sz="2000" smtClean="0"/>
              <a:t>. La procédure varie selon la province.</a:t>
            </a:r>
            <a:endParaRPr lang="en-CA" sz="2000" dirty="0" smtClean="0"/>
          </a:p>
          <a:p>
            <a:endParaRPr lang="en-CA" sz="1400" dirty="0"/>
          </a:p>
          <a:p>
            <a:endParaRPr lang="en-CA" sz="1400" dirty="0" smtClean="0"/>
          </a:p>
        </p:txBody>
      </p:sp>
      <p:sp>
        <p:nvSpPr>
          <p:cNvPr id="15" name="TextBox 14"/>
          <p:cNvSpPr txBox="1"/>
          <p:nvPr/>
        </p:nvSpPr>
        <p:spPr>
          <a:xfrm>
            <a:off x="152400" y="4114800"/>
            <a:ext cx="8763000" cy="307777"/>
          </a:xfrm>
          <a:prstGeom prst="rect">
            <a:avLst/>
          </a:prstGeom>
          <a:noFill/>
        </p:spPr>
        <p:txBody>
          <a:bodyPr wrap="square" rtlCol="0">
            <a:spAutoFit/>
          </a:bodyPr>
          <a:lstStyle/>
          <a:p>
            <a:r>
              <a:rPr lang="en-CA" sz="1400" dirty="0"/>
              <a:t>  </a:t>
            </a:r>
            <a:endParaRPr lang="en-US" sz="1400" dirty="0"/>
          </a:p>
        </p:txBody>
      </p:sp>
    </p:spTree>
    <p:extLst>
      <p:ext uri="{BB962C8B-B14F-4D97-AF65-F5344CB8AC3E}">
        <p14:creationId xmlns:p14="http://schemas.microsoft.com/office/powerpoint/2010/main" val="33569682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C8F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598"/>
            <a:ext cx="7162800" cy="845642"/>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934200" cy="738664"/>
          </a:xfrm>
          <a:prstGeom prst="rect">
            <a:avLst/>
          </a:prstGeom>
          <a:noFill/>
        </p:spPr>
        <p:txBody>
          <a:bodyPr wrap="square" rtlCol="0">
            <a:spAutoFit/>
          </a:bodyPr>
          <a:lstStyle/>
          <a:p>
            <a:r>
              <a:rPr lang="en-CA" sz="2200" b="1" dirty="0" smtClean="0">
                <a:solidFill>
                  <a:srgbClr val="FFFFFF"/>
                </a:solidFill>
              </a:rPr>
              <a:t>11</a:t>
            </a:r>
            <a:r>
              <a:rPr lang="en-CA" sz="2200" b="1" smtClean="0">
                <a:solidFill>
                  <a:srgbClr val="FFFFFF"/>
                </a:solidFill>
              </a:rPr>
              <a:t>. </a:t>
            </a:r>
            <a:r>
              <a:rPr lang="fr-CA" sz="2000" b="1">
                <a:solidFill>
                  <a:srgbClr val="FFFFFF"/>
                </a:solidFill>
              </a:rPr>
              <a:t>Que puis-je faire si un professionnel de la santé </a:t>
            </a:r>
            <a:r>
              <a:rPr lang="fr-CA" sz="2000" b="1" smtClean="0">
                <a:solidFill>
                  <a:srgbClr val="FFFFFF"/>
                </a:solidFill>
              </a:rPr>
              <a:t>viole</a:t>
            </a:r>
            <a:br>
              <a:rPr lang="fr-CA" sz="2000" b="1" smtClean="0">
                <a:solidFill>
                  <a:srgbClr val="FFFFFF"/>
                </a:solidFill>
              </a:rPr>
            </a:br>
            <a:r>
              <a:rPr lang="fr-CA" sz="2000" b="1" smtClean="0">
                <a:solidFill>
                  <a:srgbClr val="FFFFFF"/>
                </a:solidFill>
              </a:rPr>
              <a:t>la </a:t>
            </a:r>
            <a:r>
              <a:rPr lang="fr-CA" sz="2000" b="1">
                <a:solidFill>
                  <a:srgbClr val="FFFFFF"/>
                </a:solidFill>
              </a:rPr>
              <a:t>confidentialité de mes renseignements médicaux</a:t>
            </a:r>
            <a:r>
              <a:rPr lang="en-CA" sz="2000" b="1" smtClean="0">
                <a:solidFill>
                  <a:srgbClr val="FFFFFF"/>
                </a:solidFill>
              </a:rPr>
              <a:t>?</a:t>
            </a:r>
            <a:endParaRPr lang="en-US" sz="2000" dirty="0">
              <a:solidFill>
                <a:srgbClr val="FFFFFF"/>
              </a:solidFill>
            </a:endParaRPr>
          </a:p>
        </p:txBody>
      </p:sp>
      <p:sp>
        <p:nvSpPr>
          <p:cNvPr id="11" name="TextBox 10"/>
          <p:cNvSpPr txBox="1"/>
          <p:nvPr/>
        </p:nvSpPr>
        <p:spPr>
          <a:xfrm>
            <a:off x="152400" y="762000"/>
            <a:ext cx="8763000" cy="5663089"/>
          </a:xfrm>
          <a:prstGeom prst="rect">
            <a:avLst/>
          </a:prstGeom>
          <a:noFill/>
        </p:spPr>
        <p:txBody>
          <a:bodyPr wrap="square" rtlCol="0">
            <a:spAutoFit/>
          </a:bodyPr>
          <a:lstStyle/>
          <a:p>
            <a:endParaRPr lang="en-CA" sz="1400" dirty="0" smtClean="0"/>
          </a:p>
          <a:p>
            <a:endParaRPr lang="en-CA" sz="1400" dirty="0" smtClean="0"/>
          </a:p>
          <a:p>
            <a:pPr marL="342900" indent="-342900">
              <a:buFont typeface="Arial" panose="020B0604020202020204" pitchFamily="34" charset="0"/>
              <a:buChar char="•"/>
            </a:pPr>
            <a:r>
              <a:rPr lang="fr-CA" sz="2000"/>
              <a:t>Premièrement, vous pouvez discuter du problème directement avec le professionnel de la santé ou l’établissement concerné</a:t>
            </a:r>
            <a:r>
              <a:rPr lang="en-CA" sz="2000" smtClean="0"/>
              <a:t>. Plusieurs établissements ont </a:t>
            </a:r>
            <a:r>
              <a:rPr lang="fr-CA" sz="2000"/>
              <a:t>des employés responsables des enjeux liés à la </a:t>
            </a:r>
            <a:r>
              <a:rPr lang="fr-CA" sz="2000" smtClean="0"/>
              <a:t>confidentialité, auxquels vous pouvez vous adresser</a:t>
            </a:r>
            <a:r>
              <a:rPr lang="en-CA" sz="2000" smtClean="0"/>
              <a:t>.</a:t>
            </a:r>
            <a:endParaRPr lang="en-CA" sz="2000" dirty="0" smtClean="0"/>
          </a:p>
          <a:p>
            <a:pPr marL="342900" indent="-342900">
              <a:buFont typeface="Arial" panose="020B0604020202020204" pitchFamily="34" charset="0"/>
              <a:buChar char="•"/>
            </a:pPr>
            <a:endParaRPr lang="en-CA" sz="2000" dirty="0"/>
          </a:p>
          <a:p>
            <a:pPr marL="342900" indent="-342900">
              <a:buFont typeface="Arial" panose="020B0604020202020204" pitchFamily="34" charset="0"/>
              <a:buChar char="•"/>
            </a:pPr>
            <a:r>
              <a:rPr lang="fr-CA" sz="2000"/>
              <a:t>Vous pouvez </a:t>
            </a:r>
            <a:r>
              <a:rPr lang="fr-CA" sz="2000" smtClean="0"/>
              <a:t>déposer </a:t>
            </a:r>
            <a:r>
              <a:rPr lang="fr-CA" sz="2000"/>
              <a:t>une plainte auprès </a:t>
            </a:r>
            <a:r>
              <a:rPr lang="fr-CA" sz="2000" smtClean="0"/>
              <a:t>d</a:t>
            </a:r>
            <a:r>
              <a:rPr lang="fr-CA" sz="2000"/>
              <a:t>u</a:t>
            </a:r>
            <a:r>
              <a:rPr lang="fr-CA" sz="2000" smtClean="0"/>
              <a:t> </a:t>
            </a:r>
            <a:r>
              <a:rPr lang="fr-CA" sz="2000"/>
              <a:t>commissaire à la protection de la vie </a:t>
            </a:r>
            <a:r>
              <a:rPr lang="fr-CA" sz="2000" smtClean="0"/>
              <a:t>privée de votre province/territoire</a:t>
            </a:r>
            <a:r>
              <a:rPr lang="en-CA" sz="2000" smtClean="0"/>
              <a:t>.</a:t>
            </a:r>
            <a:endParaRPr lang="en-CA" sz="2000" dirty="0" smtClean="0"/>
          </a:p>
          <a:p>
            <a:pPr marL="342900" indent="-342900">
              <a:buFont typeface="Arial" panose="020B0604020202020204" pitchFamily="34" charset="0"/>
              <a:buChar char="•"/>
            </a:pPr>
            <a:endParaRPr lang="en-CA" sz="2000" dirty="0"/>
          </a:p>
          <a:p>
            <a:pPr marL="342900" indent="-342900">
              <a:buFont typeface="Arial" panose="020B0604020202020204" pitchFamily="34" charset="0"/>
              <a:buChar char="•"/>
            </a:pPr>
            <a:r>
              <a:rPr lang="fr-CA" sz="2000"/>
              <a:t>Pour les plaintes relatives aux DMÉ</a:t>
            </a:r>
            <a:r>
              <a:rPr lang="en-CA" sz="2000" smtClean="0"/>
              <a:t>, </a:t>
            </a:r>
            <a:r>
              <a:rPr lang="fr-CA" sz="2000"/>
              <a:t>il pourrait y avoir une procédure spécifique à suivre</a:t>
            </a:r>
            <a:r>
              <a:rPr lang="en-CA" sz="2000" smtClean="0"/>
              <a:t>.</a:t>
            </a:r>
            <a:endParaRPr lang="en-CA" sz="2000" dirty="0" smtClean="0"/>
          </a:p>
          <a:p>
            <a:pPr marL="342900" indent="-342900">
              <a:buFont typeface="Arial" panose="020B0604020202020204" pitchFamily="34" charset="0"/>
              <a:buChar char="•"/>
            </a:pPr>
            <a:endParaRPr lang="en-CA" sz="2000" dirty="0"/>
          </a:p>
          <a:p>
            <a:pPr marL="342900" indent="-342900">
              <a:buFont typeface="Arial" panose="020B0604020202020204" pitchFamily="34" charset="0"/>
              <a:buChar char="•"/>
            </a:pPr>
            <a:r>
              <a:rPr lang="fr-CA" sz="2000" smtClean="0"/>
              <a:t>À noter : les </a:t>
            </a:r>
            <a:r>
              <a:rPr lang="fr-CA" sz="2000"/>
              <a:t>lois provinciales </a:t>
            </a:r>
            <a:r>
              <a:rPr lang="fr-CA" sz="2000" smtClean="0"/>
              <a:t>protégeant spécifiquement </a:t>
            </a:r>
            <a:r>
              <a:rPr lang="fr-CA" sz="2000"/>
              <a:t>les renseignements médicaux rendent illégal de recueillir, d’utiliser ou de créer sciemment ou volontairement des renseignements médicaux qui contreviennent à la loi. D’autres infractions et pénalités </a:t>
            </a:r>
            <a:r>
              <a:rPr lang="fr-CA" sz="2000" smtClean="0"/>
              <a:t>sont </a:t>
            </a:r>
            <a:r>
              <a:rPr lang="fr-CA" sz="2000"/>
              <a:t>possibles en vertu de chaque loi provinciale ou d’autres lois sur la vie privée</a:t>
            </a:r>
            <a:r>
              <a:rPr lang="en-CA" sz="2000" smtClean="0"/>
              <a:t>.   </a:t>
            </a:r>
            <a:endParaRPr lang="en-CA" sz="2000" dirty="0"/>
          </a:p>
          <a:p>
            <a:endParaRPr lang="en-CA" sz="1400" dirty="0" smtClean="0"/>
          </a:p>
        </p:txBody>
      </p:sp>
      <p:sp>
        <p:nvSpPr>
          <p:cNvPr id="15" name="TextBox 14"/>
          <p:cNvSpPr txBox="1"/>
          <p:nvPr/>
        </p:nvSpPr>
        <p:spPr>
          <a:xfrm>
            <a:off x="152400" y="4114800"/>
            <a:ext cx="8763000" cy="307777"/>
          </a:xfrm>
          <a:prstGeom prst="rect">
            <a:avLst/>
          </a:prstGeom>
          <a:noFill/>
        </p:spPr>
        <p:txBody>
          <a:bodyPr wrap="square" rtlCol="0">
            <a:spAutoFit/>
          </a:bodyPr>
          <a:lstStyle/>
          <a:p>
            <a:r>
              <a:rPr lang="en-CA" sz="1400" dirty="0"/>
              <a:t>  </a:t>
            </a:r>
            <a:endParaRPr lang="en-US" sz="1400" dirty="0"/>
          </a:p>
        </p:txBody>
      </p:sp>
    </p:spTree>
    <p:extLst>
      <p:ext uri="{BB962C8B-B14F-4D97-AF65-F5344CB8AC3E}">
        <p14:creationId xmlns:p14="http://schemas.microsoft.com/office/powerpoint/2010/main" val="276919527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C8F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598"/>
            <a:ext cx="7162800" cy="990602"/>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146538" y="169901"/>
            <a:ext cx="6858000" cy="1046440"/>
          </a:xfrm>
          <a:prstGeom prst="rect">
            <a:avLst/>
          </a:prstGeom>
          <a:noFill/>
        </p:spPr>
        <p:txBody>
          <a:bodyPr wrap="square" rtlCol="0">
            <a:spAutoFit/>
          </a:bodyPr>
          <a:lstStyle/>
          <a:p>
            <a:r>
              <a:rPr lang="en-CA" sz="2200" b="1" dirty="0" smtClean="0">
                <a:solidFill>
                  <a:srgbClr val="FFFFFF"/>
                </a:solidFill>
              </a:rPr>
              <a:t>12</a:t>
            </a:r>
            <a:r>
              <a:rPr lang="en-CA" sz="2200" b="1" smtClean="0">
                <a:solidFill>
                  <a:srgbClr val="FFFFFF"/>
                </a:solidFill>
              </a:rPr>
              <a:t>. </a:t>
            </a:r>
            <a:r>
              <a:rPr lang="fr-CA" sz="2000" b="1">
                <a:solidFill>
                  <a:srgbClr val="FFFFFF"/>
                </a:solidFill>
              </a:rPr>
              <a:t>Puis-je poursuivre un professionnel de la santé ou un établissement de soins qui a enfreint la confidentialité de mes renseignements médicaux</a:t>
            </a:r>
            <a:r>
              <a:rPr lang="en-CA" sz="2000" b="1" smtClean="0">
                <a:solidFill>
                  <a:srgbClr val="FFFFFF"/>
                </a:solidFill>
              </a:rPr>
              <a:t>?</a:t>
            </a:r>
            <a:endParaRPr lang="en-US" sz="2400" dirty="0">
              <a:solidFill>
                <a:srgbClr val="FFFFFF"/>
              </a:solidFill>
            </a:endParaRPr>
          </a:p>
        </p:txBody>
      </p:sp>
      <p:sp>
        <p:nvSpPr>
          <p:cNvPr id="11" name="TextBox 10"/>
          <p:cNvSpPr txBox="1"/>
          <p:nvPr/>
        </p:nvSpPr>
        <p:spPr>
          <a:xfrm>
            <a:off x="152400" y="936871"/>
            <a:ext cx="8763000" cy="3908762"/>
          </a:xfrm>
          <a:prstGeom prst="rect">
            <a:avLst/>
          </a:prstGeom>
          <a:noFill/>
        </p:spPr>
        <p:txBody>
          <a:bodyPr wrap="square" rtlCol="0">
            <a:spAutoFit/>
          </a:bodyPr>
          <a:lstStyle/>
          <a:p>
            <a:endParaRPr lang="en-CA" sz="1400" dirty="0" smtClean="0"/>
          </a:p>
          <a:p>
            <a:endParaRPr lang="en-CA" sz="1400" dirty="0" smtClean="0"/>
          </a:p>
          <a:p>
            <a:pPr marL="285750" indent="-285750">
              <a:buFont typeface="Arial" panose="020B0604020202020204" pitchFamily="34" charset="0"/>
              <a:buChar char="•"/>
            </a:pPr>
            <a:r>
              <a:rPr lang="fr-CA" sz="2000"/>
              <a:t>Tout dépend d’où vous habitez</a:t>
            </a:r>
            <a:r>
              <a:rPr lang="en-CA" sz="2000" smtClean="0"/>
              <a:t>.</a:t>
            </a:r>
            <a:endParaRPr lang="en-CA" sz="2000" dirty="0" smtClean="0"/>
          </a:p>
          <a:p>
            <a:pPr marL="285750" indent="-285750">
              <a:buFont typeface="Arial" panose="020B0604020202020204" pitchFamily="34" charset="0"/>
              <a:buChar char="•"/>
            </a:pPr>
            <a:endParaRPr lang="en-CA" sz="2000" dirty="0"/>
          </a:p>
          <a:p>
            <a:pPr marL="285750" indent="-285750">
              <a:buFont typeface="Arial" panose="020B0604020202020204" pitchFamily="34" charset="0"/>
              <a:buChar char="•"/>
            </a:pPr>
            <a:r>
              <a:rPr lang="fr-CA" sz="2000" smtClean="0"/>
              <a:t>La C</a:t>
            </a:r>
            <a:r>
              <a:rPr lang="fr-CA" sz="2000"/>
              <a:t>.-B., </a:t>
            </a:r>
            <a:r>
              <a:rPr lang="fr-CA" sz="2000" smtClean="0"/>
              <a:t>le Manitoba</a:t>
            </a:r>
            <a:r>
              <a:rPr lang="fr-CA" sz="2000"/>
              <a:t>, </a:t>
            </a:r>
            <a:r>
              <a:rPr lang="fr-CA" sz="2000" smtClean="0"/>
              <a:t>la Saskatchewan </a:t>
            </a:r>
            <a:r>
              <a:rPr lang="fr-CA" sz="2000"/>
              <a:t>et </a:t>
            </a:r>
            <a:r>
              <a:rPr lang="fr-CA" sz="2000" smtClean="0"/>
              <a:t>Terre-Neuve-et-Labrador </a:t>
            </a:r>
            <a:r>
              <a:rPr lang="fr-CA" sz="2000"/>
              <a:t>ont des lois spécifiques </a:t>
            </a:r>
            <a:r>
              <a:rPr lang="fr-CA" sz="2000" smtClean="0"/>
              <a:t>(sur </a:t>
            </a:r>
            <a:r>
              <a:rPr lang="fr-CA" sz="2000"/>
              <a:t>la protection des renseignements personnels) </a:t>
            </a:r>
            <a:r>
              <a:rPr lang="fr-CA" sz="2000" smtClean="0"/>
              <a:t>qui permette de </a:t>
            </a:r>
            <a:r>
              <a:rPr lang="fr-CA" sz="2000"/>
              <a:t>poursuivre une personne qui a enfreint la confidentialité de vos renseignements personnels</a:t>
            </a:r>
            <a:r>
              <a:rPr lang="en-CA" sz="2000" smtClean="0"/>
              <a:t>.</a:t>
            </a:r>
            <a:endParaRPr lang="en-CA" sz="2000" dirty="0" smtClean="0"/>
          </a:p>
          <a:p>
            <a:pPr marL="285750" indent="-285750">
              <a:buFont typeface="Arial" panose="020B0604020202020204" pitchFamily="34" charset="0"/>
              <a:buChar char="•"/>
            </a:pPr>
            <a:endParaRPr lang="en-CA" sz="2000" dirty="0"/>
          </a:p>
          <a:p>
            <a:pPr marL="285750" indent="-285750">
              <a:buFont typeface="Arial" panose="020B0604020202020204" pitchFamily="34" charset="0"/>
              <a:buChar char="•"/>
            </a:pPr>
            <a:r>
              <a:rPr lang="fr-CA" sz="2000"/>
              <a:t>Au Québec, vous pourriez intenter une poursuite</a:t>
            </a:r>
            <a:r>
              <a:rPr lang="en-CA" sz="2000" smtClean="0"/>
              <a:t> </a:t>
            </a:r>
            <a:r>
              <a:rPr lang="fr-CA" sz="2000"/>
              <a:t>en vertu du Code civil du Québec</a:t>
            </a:r>
            <a:r>
              <a:rPr lang="fr-CA" sz="2000" i="1"/>
              <a:t> </a:t>
            </a:r>
            <a:r>
              <a:rPr lang="fr-CA" sz="2000"/>
              <a:t>et de la Charte des droits et libertés du Québec</a:t>
            </a:r>
            <a:r>
              <a:rPr lang="en-CA" sz="2000" smtClean="0"/>
              <a:t>.</a:t>
            </a:r>
            <a:endParaRPr lang="en-CA" sz="2000" dirty="0" smtClean="0"/>
          </a:p>
          <a:p>
            <a:pPr marL="285750" indent="-285750">
              <a:buFont typeface="Arial" panose="020B0604020202020204" pitchFamily="34" charset="0"/>
              <a:buChar char="•"/>
            </a:pPr>
            <a:endParaRPr lang="en-CA" sz="2000" dirty="0"/>
          </a:p>
          <a:p>
            <a:pPr marL="285750" indent="-285750">
              <a:buFont typeface="Arial" panose="020B0604020202020204" pitchFamily="34" charset="0"/>
              <a:buChar char="•"/>
            </a:pPr>
            <a:r>
              <a:rPr lang="fr-CA" sz="2000"/>
              <a:t>Pour obtenir un avis juridique, veuillez consulter un avocat</a:t>
            </a:r>
            <a:r>
              <a:rPr lang="en-CA" sz="2000" smtClean="0"/>
              <a:t>.</a:t>
            </a:r>
            <a:endParaRPr lang="en-CA" sz="2000" dirty="0" smtClean="0"/>
          </a:p>
        </p:txBody>
      </p:sp>
      <p:sp>
        <p:nvSpPr>
          <p:cNvPr id="15" name="TextBox 14"/>
          <p:cNvSpPr txBox="1"/>
          <p:nvPr/>
        </p:nvSpPr>
        <p:spPr>
          <a:xfrm>
            <a:off x="152400" y="4114800"/>
            <a:ext cx="8763000" cy="307777"/>
          </a:xfrm>
          <a:prstGeom prst="rect">
            <a:avLst/>
          </a:prstGeom>
          <a:noFill/>
        </p:spPr>
        <p:txBody>
          <a:bodyPr wrap="square" rtlCol="0">
            <a:spAutoFit/>
          </a:bodyPr>
          <a:lstStyle/>
          <a:p>
            <a:r>
              <a:rPr lang="en-CA" sz="1400" dirty="0"/>
              <a:t>  </a:t>
            </a:r>
            <a:endParaRPr lang="en-US" sz="1400" dirty="0"/>
          </a:p>
        </p:txBody>
      </p:sp>
    </p:spTree>
    <p:extLst>
      <p:ext uri="{BB962C8B-B14F-4D97-AF65-F5344CB8AC3E}">
        <p14:creationId xmlns:p14="http://schemas.microsoft.com/office/powerpoint/2010/main" val="100144697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914400"/>
          </a:xfrm>
          <a:prstGeom prst="rect">
            <a:avLst/>
          </a:prstGeom>
          <a:solidFill>
            <a:srgbClr val="C8F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609600" y="1524000"/>
            <a:ext cx="7772400" cy="5386090"/>
          </a:xfrm>
          <a:prstGeom prst="rect">
            <a:avLst/>
          </a:prstGeom>
          <a:noFill/>
        </p:spPr>
        <p:txBody>
          <a:bodyPr wrap="square" rtlCol="0">
            <a:spAutoFit/>
          </a:bodyPr>
          <a:lstStyle/>
          <a:p>
            <a:endParaRPr lang="en-CA" sz="2000" dirty="0" smtClean="0"/>
          </a:p>
          <a:p>
            <a:r>
              <a:rPr lang="en-CA" sz="2000" dirty="0" smtClean="0"/>
              <a:t>1</a:t>
            </a:r>
            <a:r>
              <a:rPr lang="en-CA" sz="2000" smtClean="0"/>
              <a:t>. Vous êtes séropositif au VIH et vivez dans une petite communauté rurale. Vous avez l’habitude de vous rendre dans une ville voisine pour recevoir des soins liés au VIH. Vous avez à présent un problème de santé mineur et non relié à votre séropositivité, pour lequel vous désirez être traité à votre clinique locale. Vous craignez toutefois que des gens de votre communauté apprennent que vous êtes séropositif. Que pouvez-vous faire?</a:t>
            </a:r>
            <a:endParaRPr lang="en-CA" sz="2000" dirty="0" smtClean="0"/>
          </a:p>
          <a:p>
            <a:endParaRPr lang="en-CA" sz="2000" dirty="0" smtClean="0"/>
          </a:p>
          <a:p>
            <a:endParaRPr lang="en-CA" sz="2000" dirty="0"/>
          </a:p>
          <a:p>
            <a:endParaRPr lang="en-CA" sz="1600" dirty="0"/>
          </a:p>
          <a:p>
            <a:endParaRPr lang="en-CA" sz="1600" dirty="0" smtClean="0"/>
          </a:p>
          <a:p>
            <a:endParaRPr lang="en-CA" sz="1600" dirty="0" smtClean="0"/>
          </a:p>
          <a:p>
            <a:endParaRPr lang="en-CA" sz="1600" dirty="0"/>
          </a:p>
          <a:p>
            <a:endParaRPr lang="en-CA" sz="1600" dirty="0" smtClean="0"/>
          </a:p>
          <a:p>
            <a:endParaRPr lang="en-CA" sz="1600" dirty="0"/>
          </a:p>
          <a:p>
            <a:endParaRPr lang="en-CA" sz="1600" dirty="0" smtClean="0"/>
          </a:p>
          <a:p>
            <a:endParaRPr lang="en-CA" sz="1600" dirty="0"/>
          </a:p>
          <a:p>
            <a:r>
              <a:rPr lang="en-CA" sz="1600" dirty="0"/>
              <a:t> </a:t>
            </a:r>
            <a:endParaRPr lang="en-US" sz="1600" dirty="0"/>
          </a:p>
        </p:txBody>
      </p:sp>
      <p:sp>
        <p:nvSpPr>
          <p:cNvPr id="11" name="Rounded Rectangle 10"/>
          <p:cNvSpPr/>
          <p:nvPr/>
        </p:nvSpPr>
        <p:spPr>
          <a:xfrm>
            <a:off x="1219200" y="152400"/>
            <a:ext cx="6477000" cy="9906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13" name="TextBox 12"/>
          <p:cNvSpPr txBox="1"/>
          <p:nvPr/>
        </p:nvSpPr>
        <p:spPr>
          <a:xfrm>
            <a:off x="1447800" y="304800"/>
            <a:ext cx="6096000" cy="615553"/>
          </a:xfrm>
          <a:prstGeom prst="rect">
            <a:avLst/>
          </a:prstGeom>
          <a:noFill/>
        </p:spPr>
        <p:txBody>
          <a:bodyPr wrap="square" rtlCol="0">
            <a:spAutoFit/>
          </a:bodyPr>
          <a:lstStyle/>
          <a:p>
            <a:pPr algn="ctr"/>
            <a:r>
              <a:rPr lang="en-US" sz="3400" b="1" smtClean="0">
                <a:solidFill>
                  <a:schemeClr val="bg1"/>
                </a:solidFill>
              </a:rPr>
              <a:t>Scénario</a:t>
            </a:r>
            <a:endParaRPr lang="en-US" sz="3400"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914400"/>
          </a:xfrm>
          <a:prstGeom prst="rect">
            <a:avLst/>
          </a:prstGeom>
          <a:solidFill>
            <a:srgbClr val="C8F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4457700" y="1524000"/>
            <a:ext cx="3924300" cy="5755422"/>
          </a:xfrm>
          <a:prstGeom prst="rect">
            <a:avLst/>
          </a:prstGeom>
          <a:noFill/>
        </p:spPr>
        <p:txBody>
          <a:bodyPr wrap="square" rtlCol="0">
            <a:spAutoFit/>
          </a:bodyPr>
          <a:lstStyle/>
          <a:p>
            <a:r>
              <a:rPr lang="fr-CA" sz="2000"/>
              <a:t>Dans la plupart des cas, on ne peut dévoiler vos renseignements médicaux que si vous y avez consenti</a:t>
            </a:r>
            <a:r>
              <a:rPr lang="en-CA" sz="2000" smtClean="0"/>
              <a:t>, mais il y a des exceptions à cette règle. De plus, l’avènement des dossiers électroniques complique votre capacité de contrôler l’accès à vos renseignements personnels. </a:t>
            </a:r>
            <a:endParaRPr lang="en-CA" sz="2000" dirty="0" smtClean="0">
              <a:solidFill>
                <a:srgbClr val="FF0000"/>
              </a:solidFill>
            </a:endParaRPr>
          </a:p>
          <a:p>
            <a:endParaRPr lang="en-CA" sz="2000" dirty="0"/>
          </a:p>
          <a:p>
            <a:r>
              <a:rPr lang="en-CA" sz="2000" smtClean="0"/>
              <a:t>Si vous avez des préoccupations concernant la protection de vos renseignements personnels, consultez un avocat, une clinique juridique ou un commissaire à la </a:t>
            </a:r>
            <a:br>
              <a:rPr lang="en-CA" sz="2000" smtClean="0"/>
            </a:br>
            <a:r>
              <a:rPr lang="en-CA" sz="2000" smtClean="0"/>
              <a:t>vie privée dans votre région.</a:t>
            </a:r>
            <a:endParaRPr lang="en-US" sz="2000" dirty="0"/>
          </a:p>
          <a:p>
            <a:endParaRPr lang="en-US" sz="1600" dirty="0" smtClean="0"/>
          </a:p>
          <a:p>
            <a:endParaRPr lang="en-US" sz="1600" dirty="0"/>
          </a:p>
          <a:p>
            <a:endParaRPr lang="en-US" sz="1600" dirty="0" smtClean="0"/>
          </a:p>
        </p:txBody>
      </p:sp>
      <p:sp>
        <p:nvSpPr>
          <p:cNvPr id="11" name="Rounded Rectangle 10"/>
          <p:cNvSpPr/>
          <p:nvPr/>
        </p:nvSpPr>
        <p:spPr>
          <a:xfrm>
            <a:off x="1219200" y="152400"/>
            <a:ext cx="6477000" cy="9906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13" name="TextBox 12"/>
          <p:cNvSpPr txBox="1"/>
          <p:nvPr/>
        </p:nvSpPr>
        <p:spPr>
          <a:xfrm>
            <a:off x="1447800" y="304800"/>
            <a:ext cx="6096000" cy="615553"/>
          </a:xfrm>
          <a:prstGeom prst="rect">
            <a:avLst/>
          </a:prstGeom>
          <a:noFill/>
        </p:spPr>
        <p:txBody>
          <a:bodyPr wrap="square" rtlCol="0">
            <a:spAutoFit/>
          </a:bodyPr>
          <a:lstStyle/>
          <a:p>
            <a:pPr algn="ctr"/>
            <a:r>
              <a:rPr lang="en-US" sz="3400" b="1" smtClean="0">
                <a:solidFill>
                  <a:schemeClr val="bg1"/>
                </a:solidFill>
              </a:rPr>
              <a:t>Conclusion</a:t>
            </a:r>
            <a:endParaRPr lang="en-US" sz="3400" b="1" dirty="0">
              <a:solidFill>
                <a:schemeClr val="bg1"/>
              </a:solidFill>
            </a:endParaRPr>
          </a:p>
        </p:txBody>
      </p:sp>
      <p:sp>
        <p:nvSpPr>
          <p:cNvPr id="9" name="Oval 8"/>
          <p:cNvSpPr/>
          <p:nvPr/>
        </p:nvSpPr>
        <p:spPr>
          <a:xfrm>
            <a:off x="228600" y="3048000"/>
            <a:ext cx="3276600" cy="3124200"/>
          </a:xfrm>
          <a:prstGeom prst="ellipse">
            <a:avLst/>
          </a:prstGeom>
          <a:solidFill>
            <a:srgbClr val="C8F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81000" y="3200400"/>
            <a:ext cx="2514600" cy="2362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762000" y="3581400"/>
            <a:ext cx="2438400" cy="1308050"/>
          </a:xfrm>
          <a:prstGeom prst="rect">
            <a:avLst/>
          </a:prstGeom>
          <a:noFill/>
        </p:spPr>
        <p:txBody>
          <a:bodyPr wrap="square" rtlCol="0">
            <a:spAutoFit/>
          </a:bodyPr>
          <a:lstStyle/>
          <a:p>
            <a:endParaRPr lang="en-CA" sz="1900" dirty="0" smtClean="0"/>
          </a:p>
          <a:p>
            <a:r>
              <a:rPr lang="fr-CA" sz="2000"/>
              <a:t>L</a:t>
            </a:r>
            <a:r>
              <a:rPr lang="fr-CA" sz="2000" smtClean="0"/>
              <a:t>e </a:t>
            </a:r>
            <a:r>
              <a:rPr lang="fr-CA" sz="2000"/>
              <a:t>droit à la </a:t>
            </a:r>
            <a:r>
              <a:rPr lang="fr-CA" sz="2000" smtClean="0"/>
              <a:t/>
            </a:r>
            <a:br>
              <a:rPr lang="fr-CA" sz="2000" smtClean="0"/>
            </a:br>
            <a:r>
              <a:rPr lang="fr-CA" sz="2000" smtClean="0"/>
              <a:t>vie </a:t>
            </a:r>
            <a:r>
              <a:rPr lang="fr-CA" sz="2000"/>
              <a:t>privée</a:t>
            </a:r>
            <a:r>
              <a:rPr lang="en-CA" sz="1900" smtClean="0"/>
              <a:t> </a:t>
            </a:r>
            <a:br>
              <a:rPr lang="en-CA" sz="1900" smtClean="0"/>
            </a:br>
            <a:r>
              <a:rPr lang="fr-CA" sz="2000" smtClean="0"/>
              <a:t>n’est </a:t>
            </a:r>
            <a:r>
              <a:rPr lang="fr-CA" sz="2000"/>
              <a:t>pas absolu</a:t>
            </a:r>
            <a:r>
              <a:rPr lang="en-CA" sz="1900" smtClean="0"/>
              <a:t>.</a:t>
            </a:r>
            <a:endParaRPr lang="en-US" sz="19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6858000" cy="6858000"/>
          </a:xfrm>
          <a:prstGeom prst="rect">
            <a:avLst/>
          </a:prstGeom>
          <a:solidFill>
            <a:srgbClr val="C8F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6858000" y="0"/>
            <a:ext cx="2286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descr="Black.jpg"/>
          <p:cNvPicPr>
            <a:picLocks noChangeAspect="1"/>
          </p:cNvPicPr>
          <p:nvPr/>
        </p:nvPicPr>
        <p:blipFill>
          <a:blip r:embed="rId2" cstate="print"/>
          <a:srcRect t="2041" r="2238"/>
          <a:stretch>
            <a:fillRect/>
          </a:stretch>
        </p:blipFill>
        <p:spPr>
          <a:xfrm>
            <a:off x="7239000" y="5334000"/>
            <a:ext cx="1524000" cy="15240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2" name="TextBox 21"/>
          <p:cNvSpPr txBox="1"/>
          <p:nvPr/>
        </p:nvSpPr>
        <p:spPr>
          <a:xfrm>
            <a:off x="1295400" y="609600"/>
            <a:ext cx="4648200" cy="923330"/>
          </a:xfrm>
          <a:prstGeom prst="rect">
            <a:avLst/>
          </a:prstGeom>
          <a:noFill/>
        </p:spPr>
        <p:txBody>
          <a:bodyPr wrap="square" rtlCol="0">
            <a:spAutoFit/>
          </a:bodyPr>
          <a:lstStyle/>
          <a:p>
            <a:pPr algn="ctr"/>
            <a:r>
              <a:rPr lang="en-US" sz="5400" b="1" smtClean="0">
                <a:solidFill>
                  <a:schemeClr val="accent6">
                    <a:lumMod val="75000"/>
                  </a:schemeClr>
                </a:solidFill>
              </a:rPr>
              <a:t>Merci</a:t>
            </a:r>
            <a:endParaRPr lang="en-US" sz="5400" b="1" dirty="0">
              <a:solidFill>
                <a:schemeClr val="accent6">
                  <a:lumMod val="75000"/>
                </a:schemeClr>
              </a:solidFill>
            </a:endParaRPr>
          </a:p>
        </p:txBody>
      </p:sp>
      <p:sp>
        <p:nvSpPr>
          <p:cNvPr id="23" name="TextBox 22"/>
          <p:cNvSpPr txBox="1"/>
          <p:nvPr/>
        </p:nvSpPr>
        <p:spPr>
          <a:xfrm>
            <a:off x="685800" y="2286000"/>
            <a:ext cx="5486400" cy="3046988"/>
          </a:xfrm>
          <a:prstGeom prst="rect">
            <a:avLst/>
          </a:prstGeom>
          <a:noFill/>
        </p:spPr>
        <p:txBody>
          <a:bodyPr wrap="square" rtlCol="0">
            <a:spAutoFit/>
          </a:bodyPr>
          <a:lstStyle/>
          <a:p>
            <a:endParaRPr lang="en-US" sz="2400" b="1" dirty="0" smtClean="0">
              <a:solidFill>
                <a:schemeClr val="bg1"/>
              </a:solidFill>
            </a:endParaRPr>
          </a:p>
          <a:p>
            <a:endParaRPr lang="en-US" sz="2400" b="1" dirty="0">
              <a:solidFill>
                <a:schemeClr val="bg1"/>
              </a:solidFill>
            </a:endParaRPr>
          </a:p>
          <a:p>
            <a:endParaRPr lang="en-US" sz="2400" b="1" dirty="0" smtClean="0">
              <a:solidFill>
                <a:schemeClr val="bg1"/>
              </a:solidFill>
            </a:endParaRPr>
          </a:p>
          <a:p>
            <a:endParaRPr lang="en-US" sz="2400" b="1" dirty="0">
              <a:solidFill>
                <a:schemeClr val="bg1"/>
              </a:solidFill>
            </a:endParaRPr>
          </a:p>
          <a:p>
            <a:r>
              <a:rPr lang="en-US" sz="2400" b="1">
                <a:solidFill>
                  <a:schemeClr val="bg1"/>
                </a:solidFill>
              </a:rPr>
              <a:t>Réseau juridique canadien VIH/sida</a:t>
            </a:r>
          </a:p>
          <a:p>
            <a:r>
              <a:rPr lang="en-US" sz="2400" b="1">
                <a:solidFill>
                  <a:schemeClr val="bg1"/>
                </a:solidFill>
              </a:rPr>
              <a:t>www.aidslaw.ca</a:t>
            </a:r>
          </a:p>
          <a:p>
            <a:r>
              <a:rPr lang="en-US" sz="2400" b="1">
                <a:solidFill>
                  <a:schemeClr val="bg1"/>
                </a:solidFill>
              </a:rPr>
              <a:t>Tél. : +1 416 595-1666 </a:t>
            </a:r>
          </a:p>
          <a:p>
            <a:r>
              <a:rPr lang="en-US" sz="2400" b="1">
                <a:solidFill>
                  <a:schemeClr val="bg1"/>
                </a:solidFill>
              </a:rPr>
              <a:t>Courriel : info@aidslaw.ca</a:t>
            </a:r>
            <a:endParaRPr lang="en-US" sz="2400"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0" y="0"/>
            <a:ext cx="1524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990600"/>
          </a:xfrm>
          <a:prstGeom prst="rect">
            <a:avLst/>
          </a:prstGeom>
          <a:solidFill>
            <a:srgbClr val="C8F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7620000" y="5334000"/>
            <a:ext cx="1524000" cy="15240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609600" y="1219200"/>
            <a:ext cx="6324600" cy="5509200"/>
          </a:xfrm>
          <a:prstGeom prst="rect">
            <a:avLst/>
          </a:prstGeom>
          <a:noFill/>
        </p:spPr>
        <p:txBody>
          <a:bodyPr wrap="square" rtlCol="0">
            <a:spAutoFit/>
          </a:bodyPr>
          <a:lstStyle/>
          <a:p>
            <a:r>
              <a:rPr lang="en-US" sz="2000" smtClean="0"/>
              <a:t>Cette </a:t>
            </a:r>
            <a:r>
              <a:rPr lang="en-US" sz="2000"/>
              <a:t>présentation est complémentaire au feuillet </a:t>
            </a:r>
            <a:br>
              <a:rPr lang="en-US" sz="2000"/>
            </a:br>
            <a:r>
              <a:rPr lang="en-US" sz="2000" b="1" i="1"/>
              <a:t>Vivre avec le VIH – Connaître ses droits </a:t>
            </a:r>
            <a:r>
              <a:rPr lang="en-US" sz="2000" b="1" i="1" smtClean="0"/>
              <a:t>#6 :</a:t>
            </a:r>
            <a:br>
              <a:rPr lang="en-US" sz="2000" b="1" i="1" smtClean="0"/>
            </a:br>
            <a:r>
              <a:rPr lang="fr-CA" sz="2000" b="1" i="1" smtClean="0"/>
              <a:t>La </a:t>
            </a:r>
            <a:r>
              <a:rPr lang="fr-CA" sz="2000" b="1" i="1"/>
              <a:t>confidentialité et les dossiers médicaux</a:t>
            </a:r>
            <a:r>
              <a:rPr lang="en-US" sz="2000" b="1" smtClean="0"/>
              <a:t>.  </a:t>
            </a:r>
            <a:endParaRPr lang="en-US" sz="2000" b="1"/>
          </a:p>
          <a:p>
            <a:endParaRPr lang="en-US" sz="2000"/>
          </a:p>
          <a:p>
            <a:r>
              <a:rPr lang="en-US" sz="2000"/>
              <a:t>Le feuillet est téléchargeable à </a:t>
            </a:r>
            <a:r>
              <a:rPr lang="en-US" sz="2000">
                <a:hlinkClick r:id="rId4"/>
              </a:rPr>
              <a:t>www.aidslaw.ca</a:t>
            </a:r>
            <a:r>
              <a:rPr lang="en-US" sz="2000"/>
              <a:t>.</a:t>
            </a:r>
          </a:p>
          <a:p>
            <a:endParaRPr lang="en-US" sz="2000"/>
          </a:p>
          <a:p>
            <a:r>
              <a:rPr lang="fr-CA" sz="2000"/>
              <a:t>Les informations contenues dans cette publication concernent le droit mais ne constituent pas un avis juridique. Pour obtenir un avis juridique, veuillez consulter un avocat dans votre région.</a:t>
            </a:r>
            <a:r>
              <a:rPr lang="en-US" sz="2000"/>
              <a:t> </a:t>
            </a:r>
          </a:p>
          <a:p>
            <a:endParaRPr lang="en-US" sz="2000"/>
          </a:p>
          <a:p>
            <a:r>
              <a:rPr lang="en-US" sz="2000"/>
              <a:t>Les renseignements contenus dans cette présentation </a:t>
            </a:r>
            <a:r>
              <a:rPr lang="en-US" sz="2000" smtClean="0"/>
              <a:t>sont </a:t>
            </a:r>
            <a:r>
              <a:rPr lang="en-US" sz="2000"/>
              <a:t>à jour en date de 2014.</a:t>
            </a:r>
          </a:p>
          <a:p>
            <a:endParaRPr lang="en-US" sz="1200"/>
          </a:p>
          <a:p>
            <a:endParaRPr lang="en-US" sz="1200"/>
          </a:p>
          <a:p>
            <a:pPr algn="r"/>
            <a:r>
              <a:rPr lang="en-US" sz="1400"/>
              <a:t>Cette série de feuillets </a:t>
            </a:r>
            <a:r>
              <a:rPr lang="en-US" sz="1400" i="1"/>
              <a:t>Vivre avec le VIH – Connaître ses droits </a:t>
            </a:r>
            <a:r>
              <a:rPr lang="fr-CA" sz="1400"/>
              <a:t>a été financée par l’Agence de la santé publique du Canada. Les opinions qui y sont exprimées sont celles des auteurs/chercheurs et ne reflètent pas nécessairement les positions officielles de l’Agence de la santé publique du Canada</a:t>
            </a:r>
            <a:r>
              <a:rPr lang="en-US" sz="1400"/>
              <a:t>.</a:t>
            </a:r>
            <a:r>
              <a:rPr lang="en-US" sz="1100"/>
              <a:t> </a:t>
            </a:r>
          </a:p>
          <a:p>
            <a:endParaRPr lang="en-US" sz="1200" dirty="0"/>
          </a:p>
        </p:txBody>
      </p:sp>
      <p:sp>
        <p:nvSpPr>
          <p:cNvPr id="10" name="Rounded Rectangle 9"/>
          <p:cNvSpPr/>
          <p:nvPr/>
        </p:nvSpPr>
        <p:spPr>
          <a:xfrm>
            <a:off x="-304800" y="152400"/>
            <a:ext cx="6248400" cy="6858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2400" y="152400"/>
            <a:ext cx="5791200" cy="615553"/>
          </a:xfrm>
          <a:prstGeom prst="rect">
            <a:avLst/>
          </a:prstGeom>
          <a:noFill/>
        </p:spPr>
        <p:txBody>
          <a:bodyPr wrap="square" rtlCol="0">
            <a:spAutoFit/>
          </a:bodyPr>
          <a:lstStyle/>
          <a:p>
            <a:r>
              <a:rPr lang="en-US" sz="3400" b="1" dirty="0" smtClean="0">
                <a:solidFill>
                  <a:schemeClr val="bg1"/>
                </a:solidFill>
                <a:cs typeface="Arial" pitchFamily="34" charset="0"/>
              </a:rPr>
              <a:t>Introduction</a:t>
            </a:r>
            <a:endParaRPr lang="en-US" sz="3400" b="1" dirty="0">
              <a:solidFill>
                <a:schemeClr val="bg1"/>
              </a:solidFill>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C8F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391400" cy="8382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04800" y="304800"/>
            <a:ext cx="6934200" cy="430887"/>
          </a:xfrm>
          <a:prstGeom prst="rect">
            <a:avLst/>
          </a:prstGeom>
          <a:noFill/>
        </p:spPr>
        <p:txBody>
          <a:bodyPr wrap="square" rtlCol="0">
            <a:spAutoFit/>
          </a:bodyPr>
          <a:lstStyle/>
          <a:p>
            <a:r>
              <a:rPr lang="en-US" sz="2200" b="1" dirty="0" smtClean="0">
                <a:solidFill>
                  <a:schemeClr val="bg1"/>
                </a:solidFill>
              </a:rPr>
              <a:t>1</a:t>
            </a:r>
            <a:r>
              <a:rPr lang="en-US" sz="2200" b="1" smtClean="0">
                <a:solidFill>
                  <a:schemeClr val="bg1"/>
                </a:solidFill>
              </a:rPr>
              <a:t>. </a:t>
            </a:r>
            <a:r>
              <a:rPr lang="fr-CA" sz="2200" b="1">
                <a:solidFill>
                  <a:schemeClr val="bg1"/>
                </a:solidFill>
              </a:rPr>
              <a:t>Que sont les dossiers médicaux?</a:t>
            </a:r>
            <a:endParaRPr lang="en-US" b="1" dirty="0" smtClean="0">
              <a:solidFill>
                <a:schemeClr val="bg1"/>
              </a:solidFill>
            </a:endParaRPr>
          </a:p>
        </p:txBody>
      </p:sp>
      <p:sp>
        <p:nvSpPr>
          <p:cNvPr id="11" name="TextBox 10"/>
          <p:cNvSpPr txBox="1"/>
          <p:nvPr/>
        </p:nvSpPr>
        <p:spPr>
          <a:xfrm>
            <a:off x="152400" y="762000"/>
            <a:ext cx="8763000" cy="5016758"/>
          </a:xfrm>
          <a:prstGeom prst="rect">
            <a:avLst/>
          </a:prstGeom>
          <a:noFill/>
        </p:spPr>
        <p:txBody>
          <a:bodyPr wrap="square" rtlCol="0">
            <a:spAutoFit/>
          </a:bodyPr>
          <a:lstStyle/>
          <a:p>
            <a:endParaRPr lang="en-US" sz="2000" dirty="0" smtClean="0"/>
          </a:p>
          <a:p>
            <a:endParaRPr lang="en-US" sz="2000" dirty="0"/>
          </a:p>
          <a:p>
            <a:pPr marL="342900" indent="-342900">
              <a:buFont typeface="Arial" panose="020B0604020202020204" pitchFamily="34" charset="0"/>
              <a:buChar char="•"/>
            </a:pPr>
            <a:r>
              <a:rPr lang="fr-CA" sz="2000"/>
              <a:t>Des dossiers médicaux sont créés par les professionnels de la santé (p. ex., médecins, infirmier(ère)s, dentistes, psychiatres) et les établissements (p. ex., cliniques, hôpitaux) qui vous fournissent des soins. Ils contiennent des renseignements que l’on a recueillis et notés au sujet de votre </a:t>
            </a:r>
            <a:r>
              <a:rPr lang="fr-CA" sz="2000" smtClean="0"/>
              <a:t>santé, comme </a:t>
            </a:r>
            <a:r>
              <a:rPr lang="en-US" sz="2000" smtClean="0"/>
              <a:t>:</a:t>
            </a:r>
            <a:endParaRPr lang="en-US" sz="2000" dirty="0" smtClean="0"/>
          </a:p>
          <a:p>
            <a:pPr marL="800100" lvl="1" indent="-342900">
              <a:buFont typeface="Arial" panose="020B0604020202020204" pitchFamily="34" charset="0"/>
              <a:buChar char="•"/>
            </a:pPr>
            <a:r>
              <a:rPr lang="fr-CA" sz="2000"/>
              <a:t>des informations concernant votre santé physique ou mentale</a:t>
            </a:r>
            <a:endParaRPr lang="en-US" sz="2000" dirty="0" smtClean="0"/>
          </a:p>
          <a:p>
            <a:pPr marL="800100" lvl="1" indent="-342900">
              <a:buFont typeface="Arial" panose="020B0604020202020204" pitchFamily="34" charset="0"/>
              <a:buChar char="•"/>
            </a:pPr>
            <a:r>
              <a:rPr lang="fr-CA" sz="2000"/>
              <a:t>vos antécédents familiaux de santé</a:t>
            </a:r>
            <a:r>
              <a:rPr lang="en-US" sz="2000" smtClean="0"/>
              <a:t> </a:t>
            </a:r>
            <a:endParaRPr lang="en-US" sz="2000" dirty="0" smtClean="0"/>
          </a:p>
          <a:p>
            <a:pPr marL="800100" lvl="1" indent="-342900">
              <a:buFont typeface="Arial" panose="020B0604020202020204" pitchFamily="34" charset="0"/>
              <a:buChar char="•"/>
            </a:pPr>
            <a:r>
              <a:rPr lang="fr-CA" sz="2000"/>
              <a:t>des copies de résultats d’examens</a:t>
            </a:r>
            <a:r>
              <a:rPr lang="en-US" sz="2000" smtClean="0"/>
              <a:t> </a:t>
            </a:r>
            <a:endParaRPr lang="en-US" sz="2000" dirty="0" smtClean="0"/>
          </a:p>
          <a:p>
            <a:pPr marL="800100" lvl="1" indent="-342900">
              <a:buFont typeface="Arial" panose="020B0604020202020204" pitchFamily="34" charset="0"/>
              <a:buChar char="•"/>
            </a:pPr>
            <a:r>
              <a:rPr lang="fr-CA" sz="2000" smtClean="0"/>
              <a:t>des ordonnances</a:t>
            </a:r>
            <a:r>
              <a:rPr lang="en-US" sz="2000" smtClean="0"/>
              <a:t> </a:t>
            </a:r>
            <a:endParaRPr lang="en-US" sz="2000" dirty="0" smtClean="0"/>
          </a:p>
          <a:p>
            <a:pPr marL="800100" lvl="1" indent="-342900">
              <a:buFont typeface="Arial" panose="020B0604020202020204" pitchFamily="34" charset="0"/>
              <a:buChar char="•"/>
            </a:pPr>
            <a:r>
              <a:rPr lang="fr-CA" sz="2000" smtClean="0"/>
              <a:t>des notes </a:t>
            </a:r>
            <a:r>
              <a:rPr lang="fr-CA" sz="2000"/>
              <a:t>de médecins</a:t>
            </a:r>
            <a:r>
              <a:rPr lang="en-US" sz="2000" smtClean="0"/>
              <a:t> </a:t>
            </a:r>
            <a:endParaRPr lang="en-US" sz="2000" dirty="0" smtClean="0"/>
          </a:p>
          <a:p>
            <a:pPr marL="800100" lvl="1" indent="-342900">
              <a:buFont typeface="Arial" panose="020B0604020202020204" pitchFamily="34" charset="0"/>
              <a:buChar char="•"/>
            </a:pPr>
            <a:r>
              <a:rPr lang="fr-CA" sz="2000" smtClean="0"/>
              <a:t>des </a:t>
            </a:r>
            <a:r>
              <a:rPr lang="fr-CA" sz="2000"/>
              <a:t>radiographies</a:t>
            </a:r>
            <a:r>
              <a:rPr lang="en-US" sz="2000" smtClean="0"/>
              <a:t> </a:t>
            </a:r>
            <a:endParaRPr lang="en-US" sz="2000" dirty="0" smtClean="0"/>
          </a:p>
          <a:p>
            <a:pPr marL="800100" lvl="1" indent="-342900">
              <a:buFont typeface="Arial" panose="020B0604020202020204" pitchFamily="34" charset="0"/>
              <a:buChar char="•"/>
            </a:pPr>
            <a:r>
              <a:rPr lang="fr-CA" sz="2000"/>
              <a:t>votre admissibilité à une </a:t>
            </a:r>
            <a:r>
              <a:rPr lang="fr-CA" sz="2000" smtClean="0"/>
              <a:t>assurance.</a:t>
            </a:r>
            <a:r>
              <a:rPr lang="en-US" sz="2000" smtClean="0"/>
              <a:t> </a:t>
            </a:r>
            <a:endParaRPr lang="en-US" sz="2000" dirty="0"/>
          </a:p>
          <a:p>
            <a:r>
              <a:rPr lang="en-US" sz="2000" dirty="0"/>
              <a:t> </a:t>
            </a:r>
          </a:p>
          <a:p>
            <a:pPr marL="342900" indent="-342900">
              <a:buFont typeface="Arial" panose="020B0604020202020204" pitchFamily="34" charset="0"/>
              <a:buChar char="•"/>
            </a:pPr>
            <a:r>
              <a:rPr lang="fr-CA" sz="2000"/>
              <a:t>Avec l’avènement des nouvelles </a:t>
            </a:r>
            <a:r>
              <a:rPr lang="fr-CA" sz="2000" smtClean="0"/>
              <a:t>technologies</a:t>
            </a:r>
            <a:r>
              <a:rPr lang="en-US" sz="2000" smtClean="0"/>
              <a:t>, </a:t>
            </a:r>
            <a:r>
              <a:rPr lang="fr-CA" sz="2000"/>
              <a:t>vos renseignements </a:t>
            </a:r>
            <a:r>
              <a:rPr lang="fr-CA" sz="2000" smtClean="0"/>
              <a:t>sont habituellement conservés </a:t>
            </a:r>
            <a:r>
              <a:rPr lang="fr-CA" sz="2000"/>
              <a:t>sous forme électronique</a:t>
            </a:r>
            <a:r>
              <a:rPr lang="en-US" sz="2000" smtClean="0"/>
              <a:t>.</a:t>
            </a:r>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C8F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599"/>
            <a:ext cx="7162800" cy="845641"/>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04800" y="304800"/>
            <a:ext cx="6934200" cy="769441"/>
          </a:xfrm>
          <a:prstGeom prst="rect">
            <a:avLst/>
          </a:prstGeom>
          <a:noFill/>
        </p:spPr>
        <p:txBody>
          <a:bodyPr wrap="square" rtlCol="0">
            <a:spAutoFit/>
          </a:bodyPr>
          <a:lstStyle/>
          <a:p>
            <a:r>
              <a:rPr lang="en-US" sz="2200" b="1" dirty="0">
                <a:solidFill>
                  <a:schemeClr val="bg1"/>
                </a:solidFill>
              </a:rPr>
              <a:t>2</a:t>
            </a:r>
            <a:r>
              <a:rPr lang="en-US" sz="2200" b="1">
                <a:solidFill>
                  <a:srgbClr val="FFFFFF"/>
                </a:solidFill>
              </a:rPr>
              <a:t>. </a:t>
            </a:r>
            <a:r>
              <a:rPr lang="fr-CA" sz="2200" b="1">
                <a:solidFill>
                  <a:srgbClr val="FFFFFF"/>
                </a:solidFill>
              </a:rPr>
              <a:t>La confidentialité de mon dossier médical est-elle protégée?</a:t>
            </a:r>
            <a:r>
              <a:rPr lang="en-US" sz="2200" smtClean="0">
                <a:solidFill>
                  <a:srgbClr val="FFFFFF"/>
                </a:solidFill>
              </a:rPr>
              <a:t> </a:t>
            </a:r>
            <a:endParaRPr lang="en-US" sz="2200" b="1" dirty="0">
              <a:solidFill>
                <a:srgbClr val="FFFFFF"/>
              </a:solidFill>
            </a:endParaRPr>
          </a:p>
        </p:txBody>
      </p:sp>
      <p:sp>
        <p:nvSpPr>
          <p:cNvPr id="11" name="TextBox 10"/>
          <p:cNvSpPr txBox="1"/>
          <p:nvPr/>
        </p:nvSpPr>
        <p:spPr>
          <a:xfrm>
            <a:off x="0" y="704909"/>
            <a:ext cx="8763000" cy="738664"/>
          </a:xfrm>
          <a:prstGeom prst="rect">
            <a:avLst/>
          </a:prstGeom>
          <a:noFill/>
        </p:spPr>
        <p:txBody>
          <a:bodyPr wrap="square" rtlCol="0">
            <a:spAutoFit/>
          </a:bodyPr>
          <a:lstStyle/>
          <a:p>
            <a:r>
              <a:rPr lang="en-CA" sz="1400" smtClean="0"/>
              <a:t> </a:t>
            </a:r>
            <a:endParaRPr lang="en-US" sz="1400" smtClean="0"/>
          </a:p>
          <a:p>
            <a:endParaRPr lang="en-US" sz="1400" smtClean="0"/>
          </a:p>
          <a:p>
            <a:r>
              <a:rPr lang="en-CA" sz="1400" smtClean="0"/>
              <a:t> </a:t>
            </a:r>
            <a:endParaRPr lang="en-US" sz="1400" dirty="0"/>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
        <p:nvSpPr>
          <p:cNvPr id="15" name="TextBox 14"/>
          <p:cNvSpPr txBox="1"/>
          <p:nvPr/>
        </p:nvSpPr>
        <p:spPr>
          <a:xfrm>
            <a:off x="127000" y="1295399"/>
            <a:ext cx="8763000" cy="4370427"/>
          </a:xfrm>
          <a:prstGeom prst="rect">
            <a:avLst/>
          </a:prstGeom>
          <a:noFill/>
        </p:spPr>
        <p:txBody>
          <a:bodyPr wrap="square" rtlCol="0">
            <a:spAutoFit/>
          </a:bodyPr>
          <a:lstStyle/>
          <a:p>
            <a:pPr marL="342900" indent="-342900">
              <a:buFont typeface="Arial" panose="020B0604020202020204" pitchFamily="34" charset="0"/>
              <a:buChar char="•"/>
            </a:pPr>
            <a:r>
              <a:rPr lang="fr-CA" sz="2000"/>
              <a:t>Les professionnels de la santé et les établissements de </a:t>
            </a:r>
            <a:r>
              <a:rPr lang="fr-CA" sz="2000" smtClean="0"/>
              <a:t>soins </a:t>
            </a:r>
            <a:r>
              <a:rPr lang="fr-CA" sz="2000"/>
              <a:t>ont l’obligation juridique et éthique </a:t>
            </a:r>
            <a:r>
              <a:rPr lang="fr-CA" sz="2000" smtClean="0"/>
              <a:t>de </a:t>
            </a:r>
            <a:r>
              <a:rPr lang="fr-CA" sz="2000"/>
              <a:t>préserver la confidentialité</a:t>
            </a:r>
            <a:r>
              <a:rPr lang="en-US" sz="2000" smtClean="0"/>
              <a:t>.</a:t>
            </a:r>
            <a:endParaRPr lang="en-US" sz="2000" dirty="0" smtClean="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fr-CA" sz="2000" smtClean="0"/>
              <a:t>Ils ont </a:t>
            </a:r>
            <a:r>
              <a:rPr lang="fr-CA" sz="2000"/>
              <a:t>également l’obligation de garder vos renseignements exacts, à jour et complets, et de les protéger contre le vol, la perte, l’utilisation non autorisée </a:t>
            </a:r>
            <a:r>
              <a:rPr lang="fr-CA" sz="2000" smtClean="0"/>
              <a:t/>
            </a:r>
            <a:br>
              <a:rPr lang="fr-CA" sz="2000" smtClean="0"/>
            </a:br>
            <a:r>
              <a:rPr lang="fr-CA" sz="2000" smtClean="0"/>
              <a:t>et </a:t>
            </a:r>
            <a:r>
              <a:rPr lang="fr-CA" sz="2000"/>
              <a:t>la divulgation</a:t>
            </a:r>
            <a:r>
              <a:rPr lang="en-US" sz="2000" smtClean="0"/>
              <a:t>.</a:t>
            </a:r>
            <a:endParaRPr lang="en-US" sz="2000" dirty="0" smtClean="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fr-CA" sz="2000"/>
              <a:t>Toutefois, le droit à la vie privée et à la confidentialité n’est pas absolu</a:t>
            </a:r>
            <a:r>
              <a:rPr lang="en-US" sz="2000" smtClean="0"/>
              <a:t>. </a:t>
            </a:r>
            <a:br>
              <a:rPr lang="en-US" sz="2000" smtClean="0"/>
            </a:br>
            <a:r>
              <a:rPr lang="fr-CA" sz="2000" smtClean="0"/>
              <a:t>Il </a:t>
            </a:r>
            <a:r>
              <a:rPr lang="fr-CA" sz="2000"/>
              <a:t>existe des circonstances où la loi autorise ou exige que vos renseignements personnels soient dévoilés sans votre consentement</a:t>
            </a:r>
            <a:r>
              <a:rPr lang="en-US" sz="2000" smtClean="0"/>
              <a:t>.</a:t>
            </a:r>
            <a:endParaRPr lang="en-US" sz="2000" dirty="0" smtClean="0"/>
          </a:p>
          <a:p>
            <a:r>
              <a:rPr lang="en-US" sz="2000" dirty="0" smtClean="0"/>
              <a:t> </a:t>
            </a:r>
          </a:p>
          <a:p>
            <a:pPr marL="342900" indent="-342900">
              <a:buFont typeface="Arial" panose="020B0604020202020204" pitchFamily="34" charset="0"/>
              <a:buChar char="•"/>
            </a:pPr>
            <a:r>
              <a:rPr lang="fr-CA" sz="2000"/>
              <a:t>Par ailleurs, une fois vos renseignements inclus dans une base de données centralisée</a:t>
            </a:r>
            <a:r>
              <a:rPr lang="en-US" sz="2000" smtClean="0"/>
              <a:t> (</a:t>
            </a:r>
            <a:r>
              <a:rPr lang="fr-CA" sz="2000"/>
              <a:t>« </a:t>
            </a:r>
            <a:r>
              <a:rPr lang="fr-CA" sz="2000" smtClean="0"/>
              <a:t>dossier médical électronique</a:t>
            </a:r>
            <a:r>
              <a:rPr lang="fr-CA" sz="2000"/>
              <a:t> » ou DMÉ</a:t>
            </a:r>
            <a:r>
              <a:rPr lang="en-US" sz="2000" smtClean="0"/>
              <a:t>), </a:t>
            </a:r>
            <a:r>
              <a:rPr lang="fr-CA" sz="2000"/>
              <a:t>votre médecin ne peut plus en garantir la confidentialité</a:t>
            </a:r>
            <a:r>
              <a:rPr lang="en-US" sz="2000" smtClean="0"/>
              <a:t>.</a:t>
            </a:r>
            <a:endParaRPr lang="en-US" sz="2000" dirty="0"/>
          </a:p>
        </p:txBody>
      </p:sp>
    </p:spTree>
    <p:extLst>
      <p:ext uri="{BB962C8B-B14F-4D97-AF65-F5344CB8AC3E}">
        <p14:creationId xmlns:p14="http://schemas.microsoft.com/office/powerpoint/2010/main" val="99626254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C8F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a:t>
            </a:r>
            <a:r>
              <a:rPr lang="en-US" sz="1100" smtClean="0">
                <a:solidFill>
                  <a:schemeClr val="tx1">
                    <a:lumMod val="85000"/>
                    <a:lumOff val="15000"/>
                  </a:schemeClr>
                </a:solidFill>
              </a:rPr>
              <a:t>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38100" y="152400"/>
            <a:ext cx="7162800" cy="11430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152400"/>
            <a:ext cx="6781800" cy="1723549"/>
          </a:xfrm>
          <a:prstGeom prst="rect">
            <a:avLst/>
          </a:prstGeom>
          <a:noFill/>
        </p:spPr>
        <p:txBody>
          <a:bodyPr wrap="square" rtlCol="0">
            <a:spAutoFit/>
          </a:bodyPr>
          <a:lstStyle/>
          <a:p>
            <a:r>
              <a:rPr lang="en-US" sz="2200" b="1" dirty="0" smtClean="0">
                <a:solidFill>
                  <a:schemeClr val="bg1"/>
                </a:solidFill>
              </a:rPr>
              <a:t>3</a:t>
            </a:r>
            <a:r>
              <a:rPr lang="en-US" sz="2200" b="1" smtClean="0">
                <a:solidFill>
                  <a:schemeClr val="bg1"/>
                </a:solidFill>
              </a:rPr>
              <a:t>. </a:t>
            </a:r>
            <a:r>
              <a:rPr lang="fr-CA" sz="2200" b="1">
                <a:solidFill>
                  <a:srgbClr val="FFFFFF"/>
                </a:solidFill>
              </a:rPr>
              <a:t>Puis-je faire quelque chose pour empêcher que certains renseignements de mon dossier médical soient partagés avec un autre professionnel de la santé</a:t>
            </a:r>
            <a:r>
              <a:rPr lang="en-CA" sz="2200" b="1" smtClean="0">
                <a:solidFill>
                  <a:srgbClr val="FFFFFF"/>
                </a:solidFill>
              </a:rPr>
              <a:t>?</a:t>
            </a:r>
            <a:endParaRPr lang="en-CA" sz="2200" b="1" dirty="0" smtClean="0">
              <a:solidFill>
                <a:srgbClr val="FFFFFF"/>
              </a:solidFill>
            </a:endParaRPr>
          </a:p>
          <a:p>
            <a:endParaRPr lang="en-US" sz="2200" dirty="0">
              <a:solidFill>
                <a:srgbClr val="FFFFFF"/>
              </a:solidFill>
            </a:endParaRPr>
          </a:p>
          <a:p>
            <a:endParaRPr lang="en-US" b="1" dirty="0" smtClean="0">
              <a:solidFill>
                <a:schemeClr val="bg1"/>
              </a:solidFill>
            </a:endParaRPr>
          </a:p>
        </p:txBody>
      </p:sp>
      <p:sp>
        <p:nvSpPr>
          <p:cNvPr id="11" name="TextBox 10"/>
          <p:cNvSpPr txBox="1"/>
          <p:nvPr/>
        </p:nvSpPr>
        <p:spPr>
          <a:xfrm>
            <a:off x="152400" y="990600"/>
            <a:ext cx="8763000" cy="6555641"/>
          </a:xfrm>
          <a:prstGeom prst="rect">
            <a:avLst/>
          </a:prstGeom>
          <a:noFill/>
        </p:spPr>
        <p:txBody>
          <a:bodyPr wrap="square" rtlCol="0">
            <a:spAutoFit/>
          </a:bodyPr>
          <a:lstStyle/>
          <a:p>
            <a:endParaRPr lang="en-CA" sz="2000" dirty="0" smtClean="0"/>
          </a:p>
          <a:p>
            <a:pPr marL="342900" indent="-342900">
              <a:buFont typeface="Arial" panose="020B0604020202020204" pitchFamily="34" charset="0"/>
              <a:buChar char="•"/>
            </a:pPr>
            <a:endParaRPr lang="en-CA" sz="2000" dirty="0" smtClean="0"/>
          </a:p>
          <a:p>
            <a:pPr marL="342900" indent="-342900">
              <a:buFont typeface="Arial" panose="020B0604020202020204" pitchFamily="34" charset="0"/>
              <a:buChar char="•"/>
            </a:pPr>
            <a:r>
              <a:rPr lang="fr-CA" sz="2000" smtClean="0"/>
              <a:t>En général, </a:t>
            </a:r>
            <a:r>
              <a:rPr lang="fr-CA" sz="2000"/>
              <a:t>on ne peut dévoiler vos renseignements médicaux que si vous y avez consenti</a:t>
            </a:r>
            <a:r>
              <a:rPr lang="en-CA" sz="2000" smtClean="0"/>
              <a:t>. </a:t>
            </a:r>
            <a:r>
              <a:rPr lang="fr-CA" sz="2000"/>
              <a:t>Les professionnels de la santé ont souvent le droit de présumer que vous consentez au partage de vos renseignements médicaux personnels avec d’autres professionnels de la santé impliqués dans vos soins</a:t>
            </a:r>
            <a:r>
              <a:rPr lang="en-CA" sz="2000" smtClean="0"/>
              <a:t> (c.-à-d., dans </a:t>
            </a:r>
            <a:r>
              <a:rPr lang="fr-CA" sz="2000" smtClean="0"/>
              <a:t>votre </a:t>
            </a:r>
            <a:r>
              <a:rPr lang="fr-CA" sz="2000"/>
              <a:t>« cercle de soins »</a:t>
            </a:r>
            <a:r>
              <a:rPr lang="en-CA" sz="2000" smtClean="0"/>
              <a:t>).</a:t>
            </a:r>
            <a:endParaRPr lang="en-CA" sz="2000" dirty="0" smtClean="0"/>
          </a:p>
          <a:p>
            <a:pPr marL="342900" indent="-342900">
              <a:buFont typeface="Arial" panose="020B0604020202020204" pitchFamily="34" charset="0"/>
              <a:buChar char="•"/>
            </a:pPr>
            <a:endParaRPr lang="en-CA" sz="2000" dirty="0"/>
          </a:p>
          <a:p>
            <a:pPr marL="342900" indent="-342900">
              <a:buFont typeface="Arial" panose="020B0604020202020204" pitchFamily="34" charset="0"/>
              <a:buChar char="•"/>
            </a:pPr>
            <a:r>
              <a:rPr lang="en-CA" sz="2000" smtClean="0"/>
              <a:t>Dans </a:t>
            </a:r>
            <a:r>
              <a:rPr lang="en-CA" sz="2000"/>
              <a:t>la plupart des cas, il y a une procédure à </a:t>
            </a:r>
            <a:r>
              <a:rPr lang="en-CA" sz="2000" smtClean="0"/>
              <a:t>suivre (</a:t>
            </a:r>
            <a:r>
              <a:rPr lang="en-CA" sz="2000"/>
              <a:t>p. ex., des formulaires à remplir) si vous ne voulez </a:t>
            </a:r>
            <a:r>
              <a:rPr lang="en-CA" sz="2000" i="1" smtClean="0"/>
              <a:t>pas</a:t>
            </a:r>
            <a:r>
              <a:rPr lang="en-CA" sz="2000" smtClean="0"/>
              <a:t> que vos renseignements médicaux soient partagés avec d’autres professionnels de la santé.</a:t>
            </a:r>
            <a:endParaRPr lang="en-CA" sz="2000" dirty="0" smtClean="0"/>
          </a:p>
          <a:p>
            <a:pPr marL="342900" indent="-342900">
              <a:buFont typeface="Arial" panose="020B0604020202020204" pitchFamily="34" charset="0"/>
              <a:buChar char="•"/>
            </a:pPr>
            <a:endParaRPr lang="en-CA" sz="2000" dirty="0"/>
          </a:p>
          <a:p>
            <a:pPr marL="342900" indent="-342900">
              <a:buFont typeface="Arial" panose="020B0604020202020204" pitchFamily="34" charset="0"/>
              <a:buChar char="•"/>
            </a:pPr>
            <a:r>
              <a:rPr lang="fr-CA" sz="2000"/>
              <a:t>D</a:t>
            </a:r>
            <a:r>
              <a:rPr lang="fr-CA" sz="2000" smtClean="0"/>
              <a:t>ans </a:t>
            </a:r>
            <a:r>
              <a:rPr lang="fr-CA" sz="2000"/>
              <a:t>des circonstances limitées, la loi pourrait autoriser ou exiger le dévoilement de vos renseignements médicaux personnels sans votre </a:t>
            </a:r>
            <a:r>
              <a:rPr lang="fr-CA" sz="2000" smtClean="0"/>
              <a:t>consentement</a:t>
            </a:r>
            <a:r>
              <a:rPr lang="en-CA" sz="2000" smtClean="0"/>
              <a:t>; par exemple pour :</a:t>
            </a:r>
            <a:endParaRPr lang="en-CA" sz="2000" dirty="0" smtClean="0"/>
          </a:p>
          <a:p>
            <a:pPr marL="800100" lvl="1" indent="-342900">
              <a:buFont typeface="Arial" panose="020B0604020202020204" pitchFamily="34" charset="0"/>
              <a:buChar char="•"/>
            </a:pPr>
            <a:r>
              <a:rPr lang="fr-CA" sz="2000"/>
              <a:t>prévenir des </a:t>
            </a:r>
            <a:r>
              <a:rPr lang="fr-CA" sz="2000" smtClean="0"/>
              <a:t>préjudices</a:t>
            </a:r>
            <a:endParaRPr lang="en-CA" sz="2000" dirty="0" smtClean="0"/>
          </a:p>
          <a:p>
            <a:pPr marL="800100" lvl="1" indent="-342900">
              <a:buFont typeface="Arial" panose="020B0604020202020204" pitchFamily="34" charset="0"/>
              <a:buChar char="•"/>
            </a:pPr>
            <a:r>
              <a:rPr lang="fr-CA" sz="2000"/>
              <a:t>protéger la santé </a:t>
            </a:r>
            <a:r>
              <a:rPr lang="fr-CA" sz="2000" smtClean="0"/>
              <a:t>publique</a:t>
            </a:r>
            <a:endParaRPr lang="en-CA" sz="2000" dirty="0" smtClean="0"/>
          </a:p>
          <a:p>
            <a:pPr marL="800100" lvl="1" indent="-342900">
              <a:buFont typeface="Arial" panose="020B0604020202020204" pitchFamily="34" charset="0"/>
              <a:buChar char="•"/>
            </a:pPr>
            <a:r>
              <a:rPr lang="fr-CA" sz="2000" smtClean="0"/>
              <a:t>respecter une </a:t>
            </a:r>
            <a:r>
              <a:rPr lang="fr-CA" sz="2000"/>
              <a:t>ordonnance de la </a:t>
            </a:r>
            <a:r>
              <a:rPr lang="fr-CA" sz="2000" smtClean="0"/>
              <a:t>cour.</a:t>
            </a:r>
            <a:r>
              <a:rPr lang="en-CA" sz="2000" smtClean="0"/>
              <a:t> </a:t>
            </a:r>
            <a:endParaRPr lang="en-CA" sz="2000" dirty="0" smtClean="0"/>
          </a:p>
          <a:p>
            <a:endParaRPr lang="en-CA" sz="2000" dirty="0" smtClean="0"/>
          </a:p>
          <a:p>
            <a:endParaRPr lang="en-CA" sz="2000" dirty="0" smtClean="0"/>
          </a:p>
          <a:p>
            <a:endParaRPr lang="en-CA" sz="2000" dirty="0"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C8F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152400"/>
            <a:ext cx="7162800" cy="1103194"/>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152400"/>
            <a:ext cx="6781800" cy="1107996"/>
          </a:xfrm>
          <a:prstGeom prst="rect">
            <a:avLst/>
          </a:prstGeom>
          <a:noFill/>
        </p:spPr>
        <p:txBody>
          <a:bodyPr wrap="square" rtlCol="0">
            <a:spAutoFit/>
          </a:bodyPr>
          <a:lstStyle/>
          <a:p>
            <a:r>
              <a:rPr lang="en-US" sz="2200" b="1" dirty="0">
                <a:solidFill>
                  <a:schemeClr val="bg1"/>
                </a:solidFill>
              </a:rPr>
              <a:t>4</a:t>
            </a:r>
            <a:r>
              <a:rPr lang="en-US" sz="2200" b="1">
                <a:solidFill>
                  <a:schemeClr val="bg1"/>
                </a:solidFill>
              </a:rPr>
              <a:t>. </a:t>
            </a:r>
            <a:r>
              <a:rPr lang="fr-CA" sz="2200" b="1">
                <a:solidFill>
                  <a:srgbClr val="FFFFFF"/>
                </a:solidFill>
              </a:rPr>
              <a:t>Dans quelles circonstances un professionnel de la santé peut-il partager mes renseignements médicaux </a:t>
            </a:r>
            <a:r>
              <a:rPr lang="fr-CA" sz="2200" b="1" i="1">
                <a:solidFill>
                  <a:srgbClr val="FFFFFF"/>
                </a:solidFill>
              </a:rPr>
              <a:t>sans</a:t>
            </a:r>
            <a:r>
              <a:rPr lang="fr-CA" sz="2200" b="1">
                <a:solidFill>
                  <a:srgbClr val="FFFFFF"/>
                </a:solidFill>
              </a:rPr>
              <a:t> mon consentement</a:t>
            </a:r>
            <a:r>
              <a:rPr lang="en-CA" sz="2200" b="1" smtClean="0">
                <a:solidFill>
                  <a:srgbClr val="FFFFFF"/>
                </a:solidFill>
              </a:rPr>
              <a:t>?</a:t>
            </a:r>
            <a:endParaRPr lang="en-US" sz="2200" dirty="0">
              <a:solidFill>
                <a:srgbClr val="FFFFFF"/>
              </a:solidFill>
            </a:endParaRPr>
          </a:p>
        </p:txBody>
      </p:sp>
      <p:sp>
        <p:nvSpPr>
          <p:cNvPr id="11" name="TextBox 10"/>
          <p:cNvSpPr txBox="1"/>
          <p:nvPr/>
        </p:nvSpPr>
        <p:spPr>
          <a:xfrm>
            <a:off x="140677" y="825653"/>
            <a:ext cx="8763000" cy="5539978"/>
          </a:xfrm>
          <a:prstGeom prst="rect">
            <a:avLst/>
          </a:prstGeom>
          <a:noFill/>
        </p:spPr>
        <p:txBody>
          <a:bodyPr wrap="square" rtlCol="0">
            <a:spAutoFit/>
          </a:bodyPr>
          <a:lstStyle/>
          <a:p>
            <a:pPr marL="342900" indent="-342900">
              <a:buFont typeface="Arial" panose="020B0604020202020204" pitchFamily="34" charset="0"/>
              <a:buChar char="•"/>
            </a:pPr>
            <a:endParaRPr lang="en-CA" sz="2000" dirty="0" smtClean="0"/>
          </a:p>
          <a:p>
            <a:pPr marL="342900" indent="-342900">
              <a:buFont typeface="Arial" panose="020B0604020202020204" pitchFamily="34" charset="0"/>
              <a:buChar char="•"/>
            </a:pPr>
            <a:endParaRPr lang="en-CA" sz="2000" dirty="0" smtClean="0"/>
          </a:p>
          <a:p>
            <a:pPr marL="342900" indent="-342900">
              <a:buFont typeface="Arial" panose="020B0604020202020204" pitchFamily="34" charset="0"/>
              <a:buChar char="•"/>
            </a:pPr>
            <a:r>
              <a:rPr lang="fr-CA" sz="2000"/>
              <a:t>Les lois varient selon les provinces/territoires, mais voici des exemples de situations où certains de vos renseignements médicaux personnels pourraient être dévoilés sans votre consentement </a:t>
            </a:r>
            <a:r>
              <a:rPr lang="fr-CA" sz="2000" smtClean="0"/>
              <a:t>:</a:t>
            </a:r>
            <a:endParaRPr lang="en-CA" sz="2000" dirty="0" smtClean="0"/>
          </a:p>
          <a:p>
            <a:pPr marL="800100" lvl="1" indent="-342900">
              <a:buFont typeface="Arial" panose="020B0604020202020204" pitchFamily="34" charset="0"/>
              <a:buChar char="•"/>
            </a:pPr>
            <a:r>
              <a:rPr lang="fr-CA" sz="2000" smtClean="0"/>
              <a:t>lorsque nécessaire pour </a:t>
            </a:r>
            <a:r>
              <a:rPr lang="fr-CA" sz="2000"/>
              <a:t>vous fournir des soins médicaux adéquats, </a:t>
            </a:r>
            <a:r>
              <a:rPr lang="fr-CA" sz="2000" smtClean="0"/>
              <a:t>mais que vous n’êtes pas en mesure d’exprimer votre consentement</a:t>
            </a:r>
            <a:r>
              <a:rPr lang="en-CA" sz="2000" smtClean="0"/>
              <a:t> </a:t>
            </a:r>
          </a:p>
          <a:p>
            <a:pPr marL="800100" lvl="1" indent="-342900">
              <a:buFont typeface="Arial" panose="020B0604020202020204" pitchFamily="34" charset="0"/>
              <a:buChar char="•"/>
            </a:pPr>
            <a:r>
              <a:rPr lang="fr-CA" sz="2000" smtClean="0"/>
              <a:t>lorsque nécessaire </a:t>
            </a:r>
            <a:r>
              <a:rPr lang="fr-CA" sz="2000"/>
              <a:t>pour prévenir un risque imminent et </a:t>
            </a:r>
            <a:r>
              <a:rPr lang="fr-CA" sz="2000" smtClean="0"/>
              <a:t>important </a:t>
            </a:r>
            <a:r>
              <a:rPr lang="fr-CA" sz="2000"/>
              <a:t>de préjudice ou pour protéger la santé </a:t>
            </a:r>
            <a:r>
              <a:rPr lang="fr-CA" sz="2000" smtClean="0"/>
              <a:t>publique</a:t>
            </a:r>
          </a:p>
          <a:p>
            <a:pPr marL="800100" lvl="1" indent="-342900">
              <a:buFont typeface="Arial" panose="020B0604020202020204" pitchFamily="34" charset="0"/>
              <a:buChar char="•"/>
            </a:pPr>
            <a:r>
              <a:rPr lang="fr-CA" sz="2000" smtClean="0"/>
              <a:t>à</a:t>
            </a:r>
            <a:r>
              <a:rPr lang="en-CA" sz="2000" smtClean="0"/>
              <a:t> </a:t>
            </a:r>
            <a:r>
              <a:rPr lang="fr-CA" sz="2000"/>
              <a:t>une personne légalement autorisée à prendre des décisions de soins de santé en votre </a:t>
            </a:r>
            <a:r>
              <a:rPr lang="fr-CA" sz="2000" smtClean="0"/>
              <a:t>nom</a:t>
            </a:r>
          </a:p>
          <a:p>
            <a:pPr marL="800100" lvl="1" indent="-342900">
              <a:buFont typeface="Arial" panose="020B0604020202020204" pitchFamily="34" charset="0"/>
              <a:buChar char="•"/>
            </a:pPr>
            <a:r>
              <a:rPr lang="fr-CA" sz="2000" smtClean="0"/>
              <a:t>lorsque la </a:t>
            </a:r>
            <a:r>
              <a:rPr lang="fr-CA" sz="2000"/>
              <a:t>déclaration </a:t>
            </a:r>
            <a:r>
              <a:rPr lang="fr-CA" sz="2000" smtClean="0"/>
              <a:t>aux </a:t>
            </a:r>
            <a:r>
              <a:rPr lang="fr-CA" sz="2000"/>
              <a:t>autorités de la santé </a:t>
            </a:r>
            <a:r>
              <a:rPr lang="fr-CA" sz="2000" smtClean="0"/>
              <a:t>publique est obligatoire</a:t>
            </a:r>
          </a:p>
          <a:p>
            <a:pPr marL="800100" lvl="1" indent="-342900">
              <a:buFont typeface="Arial" panose="020B0604020202020204" pitchFamily="34" charset="0"/>
              <a:buChar char="•"/>
            </a:pPr>
            <a:r>
              <a:rPr lang="fr-CA" sz="2000" smtClean="0"/>
              <a:t>lorsque nécessaire </a:t>
            </a:r>
            <a:r>
              <a:rPr lang="fr-CA" sz="2000"/>
              <a:t>pour vérifier votre admissibilité à</a:t>
            </a:r>
            <a:r>
              <a:rPr lang="en-CA" sz="2000" smtClean="0"/>
              <a:t> certains </a:t>
            </a:r>
            <a:r>
              <a:rPr lang="en-CA" sz="2000" dirty="0" smtClean="0"/>
              <a:t>services</a:t>
            </a:r>
          </a:p>
          <a:p>
            <a:pPr marL="800100" lvl="1" indent="-342900">
              <a:buFont typeface="Arial" panose="020B0604020202020204" pitchFamily="34" charset="0"/>
              <a:buChar char="•"/>
            </a:pPr>
            <a:r>
              <a:rPr lang="fr-CA" sz="2000" smtClean="0"/>
              <a:t>lorsque requis par un </a:t>
            </a:r>
            <a:r>
              <a:rPr lang="fr-CA" sz="2000"/>
              <a:t>mandat ou </a:t>
            </a:r>
            <a:r>
              <a:rPr lang="fr-CA" sz="2000" smtClean="0"/>
              <a:t>une ordonnance </a:t>
            </a:r>
            <a:r>
              <a:rPr lang="fr-CA" sz="2000"/>
              <a:t>de la </a:t>
            </a:r>
            <a:r>
              <a:rPr lang="fr-CA" sz="2000" smtClean="0"/>
              <a:t>cour</a:t>
            </a:r>
            <a:endParaRPr lang="en-CA" sz="2000" dirty="0" smtClean="0"/>
          </a:p>
          <a:p>
            <a:pPr marL="800100" lvl="1" indent="-342900">
              <a:buFont typeface="Arial" panose="020B0604020202020204" pitchFamily="34" charset="0"/>
              <a:buChar char="•"/>
            </a:pPr>
            <a:r>
              <a:rPr lang="fr-CA" sz="2000" smtClean="0"/>
              <a:t>lorsque nécessaire </a:t>
            </a:r>
            <a:r>
              <a:rPr lang="fr-CA" sz="2000"/>
              <a:t>pour expliquer à une autre personne les circonstances de votre </a:t>
            </a:r>
            <a:r>
              <a:rPr lang="fr-CA" sz="2000" smtClean="0"/>
              <a:t>décès</a:t>
            </a:r>
          </a:p>
          <a:p>
            <a:pPr marL="800100" lvl="1" indent="-342900">
              <a:buFont typeface="Arial" panose="020B0604020202020204" pitchFamily="34" charset="0"/>
              <a:buChar char="•"/>
            </a:pPr>
            <a:r>
              <a:rPr lang="fr-CA" sz="2000" smtClean="0"/>
              <a:t>à </a:t>
            </a:r>
            <a:r>
              <a:rPr lang="fr-CA" sz="2000"/>
              <a:t>des fins de </a:t>
            </a:r>
            <a:r>
              <a:rPr lang="fr-CA" sz="2000" smtClean="0"/>
              <a:t>recherche.</a:t>
            </a:r>
            <a:r>
              <a:rPr lang="en-CA" sz="2000" smtClean="0"/>
              <a:t>  </a:t>
            </a:r>
            <a:endParaRPr lang="en-US" sz="2000" dirty="0"/>
          </a:p>
          <a:p>
            <a:pPr marL="285750" indent="-285750">
              <a:buFont typeface="Arial" panose="020B0604020202020204" pitchFamily="34" charset="0"/>
              <a:buChar char="•"/>
            </a:pPr>
            <a:endParaRPr lang="en-US" sz="1400" dirty="0"/>
          </a:p>
        </p:txBody>
      </p:sp>
    </p:spTree>
    <p:extLst>
      <p:ext uri="{BB962C8B-B14F-4D97-AF65-F5344CB8AC3E}">
        <p14:creationId xmlns:p14="http://schemas.microsoft.com/office/powerpoint/2010/main" val="31227746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C8F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599"/>
            <a:ext cx="7162800" cy="908685"/>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152400"/>
            <a:ext cx="6781800" cy="984885"/>
          </a:xfrm>
          <a:prstGeom prst="rect">
            <a:avLst/>
          </a:prstGeom>
          <a:noFill/>
        </p:spPr>
        <p:txBody>
          <a:bodyPr wrap="square" rtlCol="0">
            <a:spAutoFit/>
          </a:bodyPr>
          <a:lstStyle/>
          <a:p>
            <a:r>
              <a:rPr lang="en-US" sz="2200" b="1" dirty="0" smtClean="0">
                <a:solidFill>
                  <a:schemeClr val="bg1"/>
                </a:solidFill>
              </a:rPr>
              <a:t>5</a:t>
            </a:r>
            <a:r>
              <a:rPr lang="en-US" sz="2200" b="1" smtClean="0">
                <a:solidFill>
                  <a:schemeClr val="bg1"/>
                </a:solidFill>
              </a:rPr>
              <a:t>. </a:t>
            </a:r>
            <a:r>
              <a:rPr lang="fr-CA" b="1">
                <a:solidFill>
                  <a:srgbClr val="FFFFFF"/>
                </a:solidFill>
              </a:rPr>
              <a:t>Un professionnel de la santé peut-il partager mes renseignements médicaux personnels avec un membre de ma famille ou un de mes </a:t>
            </a:r>
            <a:r>
              <a:rPr lang="fr-CA" b="1" smtClean="0">
                <a:solidFill>
                  <a:srgbClr val="FFFFFF"/>
                </a:solidFill>
              </a:rPr>
              <a:t>amis?</a:t>
            </a:r>
            <a:endParaRPr lang="en-US" sz="1400" b="1" dirty="0" smtClean="0">
              <a:solidFill>
                <a:schemeClr val="bg1"/>
              </a:solidFill>
            </a:endParaRPr>
          </a:p>
        </p:txBody>
      </p:sp>
      <p:sp>
        <p:nvSpPr>
          <p:cNvPr id="11" name="TextBox 10"/>
          <p:cNvSpPr txBox="1"/>
          <p:nvPr/>
        </p:nvSpPr>
        <p:spPr>
          <a:xfrm>
            <a:off x="152400" y="762000"/>
            <a:ext cx="8763000" cy="5416868"/>
          </a:xfrm>
          <a:prstGeom prst="rect">
            <a:avLst/>
          </a:prstGeom>
          <a:noFill/>
        </p:spPr>
        <p:txBody>
          <a:bodyPr wrap="square" rtlCol="0">
            <a:spAutoFit/>
          </a:bodyPr>
          <a:lstStyle/>
          <a:p>
            <a:endParaRPr lang="en-CA" sz="2000" dirty="0" smtClean="0"/>
          </a:p>
          <a:p>
            <a:pPr marL="342900" indent="-342900">
              <a:buFont typeface="Arial" panose="020B0604020202020204" pitchFamily="34" charset="0"/>
              <a:buChar char="•"/>
            </a:pPr>
            <a:endParaRPr lang="en-CA" sz="2000" dirty="0" smtClean="0"/>
          </a:p>
          <a:p>
            <a:pPr marL="342900" indent="-342900">
              <a:buFont typeface="Arial" panose="020B0604020202020204" pitchFamily="34" charset="0"/>
              <a:buChar char="•"/>
            </a:pPr>
            <a:r>
              <a:rPr lang="fr-CA"/>
              <a:t>En général, </a:t>
            </a:r>
            <a:r>
              <a:rPr lang="fr-CA" smtClean="0"/>
              <a:t>on doit </a:t>
            </a:r>
            <a:r>
              <a:rPr lang="fr-CA"/>
              <a:t>avoir votre consentement </a:t>
            </a:r>
            <a:r>
              <a:rPr lang="fr-CA" i="1"/>
              <a:t>exprès</a:t>
            </a:r>
            <a:r>
              <a:rPr lang="fr-CA"/>
              <a:t>,</a:t>
            </a:r>
            <a:r>
              <a:rPr lang="fr-CA" i="1"/>
              <a:t> </a:t>
            </a:r>
            <a:r>
              <a:rPr lang="fr-CA"/>
              <a:t>pour dévoiler vos renseignements médicaux personnels à quelqu’un qui n’est pas un professionnel de la santé impliqué dans vos soins</a:t>
            </a:r>
            <a:r>
              <a:rPr lang="en-CA" smtClean="0"/>
              <a:t>.    </a:t>
            </a:r>
            <a:endParaRPr lang="en-CA"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fr-CA"/>
              <a:t>Toutefois, la situation pourrait être différente </a:t>
            </a:r>
            <a:r>
              <a:rPr lang="fr-CA" smtClean="0"/>
              <a:t>pour la famille et les amis</a:t>
            </a:r>
            <a:r>
              <a:rPr lang="en-CA" smtClean="0"/>
              <a:t>.  </a:t>
            </a:r>
            <a:endParaRPr lang="en-CA" dirty="0" smtClean="0"/>
          </a:p>
          <a:p>
            <a:pPr marL="342900" indent="-342900">
              <a:buFont typeface="Arial" panose="020B0604020202020204" pitchFamily="34" charset="0"/>
              <a:buChar char="•"/>
            </a:pPr>
            <a:endParaRPr lang="en-CA" dirty="0"/>
          </a:p>
          <a:p>
            <a:pPr marL="342900" indent="-342900">
              <a:buFont typeface="Arial" panose="020B0604020202020204" pitchFamily="34" charset="0"/>
              <a:buChar char="•"/>
            </a:pPr>
            <a:r>
              <a:rPr lang="fr-CA"/>
              <a:t>Les lois varient selon les provinces/territoires</a:t>
            </a:r>
            <a:r>
              <a:rPr lang="en-CA" smtClean="0"/>
              <a:t>. </a:t>
            </a:r>
            <a:r>
              <a:rPr lang="fr-CA"/>
              <a:t>L</a:t>
            </a:r>
            <a:r>
              <a:rPr lang="fr-CA" smtClean="0"/>
              <a:t>a </a:t>
            </a:r>
            <a:r>
              <a:rPr lang="fr-CA"/>
              <a:t>loi autorise habituellement les professionnels de la santé à dévoiler</a:t>
            </a:r>
            <a:r>
              <a:rPr lang="en-CA" smtClean="0"/>
              <a:t> </a:t>
            </a:r>
            <a:r>
              <a:rPr lang="fr-CA"/>
              <a:t>des renseignements concernant votre présence physique dans l’établissement</a:t>
            </a:r>
            <a:r>
              <a:rPr lang="en-CA" smtClean="0"/>
              <a:t> (c.-à-d., que vous avez été admis à l’hôpital) </a:t>
            </a:r>
            <a:r>
              <a:rPr lang="fr-CA"/>
              <a:t>et votre état général </a:t>
            </a:r>
            <a:r>
              <a:rPr lang="fr-CA" smtClean="0"/>
              <a:t>à votre famille et à vos amis proches</a:t>
            </a:r>
            <a:r>
              <a:rPr lang="en-CA" smtClean="0"/>
              <a:t>.  </a:t>
            </a:r>
            <a:endParaRPr lang="en-CA" dirty="0" smtClean="0"/>
          </a:p>
          <a:p>
            <a:pPr marL="342900" indent="-342900">
              <a:buFont typeface="Arial" panose="020B0604020202020204" pitchFamily="34" charset="0"/>
              <a:buChar char="•"/>
            </a:pPr>
            <a:endParaRPr lang="en-CA" dirty="0"/>
          </a:p>
          <a:p>
            <a:pPr marL="342900" indent="-342900">
              <a:buFont typeface="Arial" panose="020B0604020202020204" pitchFamily="34" charset="0"/>
              <a:buChar char="•"/>
            </a:pPr>
            <a:r>
              <a:rPr lang="fr-CA"/>
              <a:t>Au Québec, les professionnels de la santé ne peuvent dévoiler aucun renseignement médical à votre </a:t>
            </a:r>
            <a:r>
              <a:rPr lang="fr-CA" smtClean="0"/>
              <a:t>famille sans votre permission</a:t>
            </a:r>
            <a:r>
              <a:rPr lang="en-CA" smtClean="0"/>
              <a:t>.</a:t>
            </a:r>
            <a:endParaRPr lang="en-CA" dirty="0" smtClean="0"/>
          </a:p>
          <a:p>
            <a:pPr marL="342900" indent="-342900">
              <a:buFont typeface="Arial" panose="020B0604020202020204" pitchFamily="34" charset="0"/>
              <a:buChar char="•"/>
            </a:pPr>
            <a:endParaRPr lang="en-CA" dirty="0"/>
          </a:p>
          <a:p>
            <a:pPr marL="342900" indent="-342900">
              <a:buFont typeface="Arial" panose="020B0604020202020204" pitchFamily="34" charset="0"/>
              <a:buChar char="•"/>
            </a:pPr>
            <a:r>
              <a:rPr lang="fr-CA" smtClean="0"/>
              <a:t>Dans </a:t>
            </a:r>
            <a:r>
              <a:rPr lang="fr-CA"/>
              <a:t>tous les ressorts, un professionnel de la santé peut dévoiler vos renseignements médicaux personnels, si nécessaire, pour prévenir un risque imminent de préjudice grave</a:t>
            </a:r>
            <a:r>
              <a:rPr lang="en-CA"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C8F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598"/>
            <a:ext cx="7162800" cy="533401"/>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152400"/>
            <a:ext cx="6553200" cy="430887"/>
          </a:xfrm>
          <a:prstGeom prst="rect">
            <a:avLst/>
          </a:prstGeom>
          <a:noFill/>
        </p:spPr>
        <p:txBody>
          <a:bodyPr wrap="square" rtlCol="0">
            <a:spAutoFit/>
          </a:bodyPr>
          <a:lstStyle/>
          <a:p>
            <a:r>
              <a:rPr lang="en-US" sz="2200" b="1" dirty="0">
                <a:solidFill>
                  <a:schemeClr val="bg1"/>
                </a:solidFill>
              </a:rPr>
              <a:t>6</a:t>
            </a:r>
            <a:r>
              <a:rPr lang="en-US" sz="2200" b="1">
                <a:solidFill>
                  <a:schemeClr val="bg1"/>
                </a:solidFill>
              </a:rPr>
              <a:t>. </a:t>
            </a:r>
            <a:r>
              <a:rPr lang="fr-CA" sz="2200" b="1">
                <a:solidFill>
                  <a:schemeClr val="bg1"/>
                </a:solidFill>
              </a:rPr>
              <a:t>Puis-je accéder à mes dossiers médicaux?</a:t>
            </a:r>
            <a:endParaRPr lang="en-US" sz="2200" dirty="0">
              <a:solidFill>
                <a:schemeClr val="bg1"/>
              </a:solidFill>
            </a:endParaRPr>
          </a:p>
        </p:txBody>
      </p:sp>
      <p:sp>
        <p:nvSpPr>
          <p:cNvPr id="11" name="TextBox 10"/>
          <p:cNvSpPr txBox="1"/>
          <p:nvPr/>
        </p:nvSpPr>
        <p:spPr>
          <a:xfrm>
            <a:off x="152400" y="762000"/>
            <a:ext cx="8763000" cy="4001095"/>
          </a:xfrm>
          <a:prstGeom prst="rect">
            <a:avLst/>
          </a:prstGeom>
          <a:noFill/>
        </p:spPr>
        <p:txBody>
          <a:bodyPr wrap="square" rtlCol="0">
            <a:spAutoFit/>
          </a:bodyPr>
          <a:lstStyle/>
          <a:p>
            <a:endParaRPr lang="en-CA" sz="1400" dirty="0" smtClean="0"/>
          </a:p>
          <a:p>
            <a:pPr marL="285750" indent="-285750">
              <a:buFont typeface="Arial" panose="020B0604020202020204" pitchFamily="34" charset="0"/>
              <a:buChar char="•"/>
            </a:pPr>
            <a:r>
              <a:rPr lang="fr-CA" sz="2000"/>
              <a:t>V</a:t>
            </a:r>
            <a:r>
              <a:rPr lang="fr-CA" sz="2000" smtClean="0"/>
              <a:t>ous </a:t>
            </a:r>
            <a:r>
              <a:rPr lang="fr-CA" sz="2000"/>
              <a:t>avez le droit de demander l’accès à vos renseignements </a:t>
            </a:r>
            <a:r>
              <a:rPr lang="fr-CA" sz="2000" smtClean="0"/>
              <a:t>médicaux. </a:t>
            </a:r>
            <a:br>
              <a:rPr lang="fr-CA" sz="2000" smtClean="0"/>
            </a:br>
            <a:r>
              <a:rPr lang="fr-CA" sz="2000" smtClean="0"/>
              <a:t>Les </a:t>
            </a:r>
            <a:r>
              <a:rPr lang="fr-CA" sz="2000"/>
              <a:t>professionnels de la santé doivent vous aider et répondre à votre demande sans délai</a:t>
            </a:r>
            <a:r>
              <a:rPr lang="en-CA" sz="2000" smtClean="0"/>
              <a:t>.  </a:t>
            </a:r>
            <a:endParaRPr lang="en-CA" sz="2000" dirty="0" smtClean="0"/>
          </a:p>
          <a:p>
            <a:pPr marL="285750" indent="-285750">
              <a:buFont typeface="Arial" panose="020B0604020202020204" pitchFamily="34" charset="0"/>
              <a:buChar char="•"/>
            </a:pPr>
            <a:endParaRPr lang="en-CA" sz="2000" dirty="0"/>
          </a:p>
          <a:p>
            <a:pPr marL="285750" indent="-285750">
              <a:buFont typeface="Arial" panose="020B0604020202020204" pitchFamily="34" charset="0"/>
              <a:buChar char="•"/>
            </a:pPr>
            <a:r>
              <a:rPr lang="fr-CA" sz="2000"/>
              <a:t>Vous pourriez devoir déposer une demande écrite ou remplir un formulaire spécifique</a:t>
            </a:r>
            <a:r>
              <a:rPr lang="en-CA" sz="2000" smtClean="0"/>
              <a:t>.</a:t>
            </a:r>
            <a:endParaRPr lang="en-CA" sz="2000" dirty="0" smtClean="0"/>
          </a:p>
          <a:p>
            <a:pPr marL="285750" indent="-285750">
              <a:buFont typeface="Arial" panose="020B0604020202020204" pitchFamily="34" charset="0"/>
              <a:buChar char="•"/>
            </a:pPr>
            <a:endParaRPr lang="en-CA" sz="2000" dirty="0"/>
          </a:p>
          <a:p>
            <a:pPr marL="285750" indent="-285750">
              <a:buFont typeface="Arial" panose="020B0604020202020204" pitchFamily="34" charset="0"/>
              <a:buChar char="•"/>
            </a:pPr>
            <a:r>
              <a:rPr lang="fr-CA" sz="2000"/>
              <a:t>D</a:t>
            </a:r>
            <a:r>
              <a:rPr lang="fr-CA" sz="2000" smtClean="0"/>
              <a:t>ans </a:t>
            </a:r>
            <a:r>
              <a:rPr lang="fr-CA" sz="2000"/>
              <a:t>de rares circonstances, un professionnel de la santé ou un établissement de soins pourrait vous refuser l’accès à certains renseignements de votre dossier</a:t>
            </a:r>
            <a:r>
              <a:rPr lang="en-CA" sz="2000" smtClean="0"/>
              <a:t> (p. ex., s’ils </a:t>
            </a:r>
            <a:r>
              <a:rPr lang="fr-CA" sz="2000"/>
              <a:t>peuvent révéler des renseignements confidentiels au sujet d’une autre personne</a:t>
            </a:r>
            <a:r>
              <a:rPr lang="en-CA" sz="2000" smtClean="0"/>
              <a:t>). Dans un tel cas, on doit vous expliquer pourquoi votre demande a été refusée.</a:t>
            </a:r>
            <a:endParaRPr lang="en-CA" sz="2000" dirty="0"/>
          </a:p>
        </p:txBody>
      </p:sp>
    </p:spTree>
    <p:extLst>
      <p:ext uri="{BB962C8B-B14F-4D97-AF65-F5344CB8AC3E}">
        <p14:creationId xmlns:p14="http://schemas.microsoft.com/office/powerpoint/2010/main" val="183728896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C8F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162800" cy="5334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705600" cy="430887"/>
          </a:xfrm>
          <a:prstGeom prst="rect">
            <a:avLst/>
          </a:prstGeom>
          <a:noFill/>
        </p:spPr>
        <p:txBody>
          <a:bodyPr wrap="square" rtlCol="0">
            <a:spAutoFit/>
          </a:bodyPr>
          <a:lstStyle/>
          <a:p>
            <a:r>
              <a:rPr lang="en-US" sz="2200" b="1" dirty="0" smtClean="0">
                <a:solidFill>
                  <a:schemeClr val="bg1"/>
                </a:solidFill>
              </a:rPr>
              <a:t>7</a:t>
            </a:r>
            <a:r>
              <a:rPr lang="en-US" sz="2200" b="1" smtClean="0">
                <a:solidFill>
                  <a:schemeClr val="bg1"/>
                </a:solidFill>
              </a:rPr>
              <a:t>. </a:t>
            </a:r>
            <a:r>
              <a:rPr lang="fr-CA" sz="2000" b="1">
                <a:solidFill>
                  <a:srgbClr val="FFFFFF"/>
                </a:solidFill>
              </a:rPr>
              <a:t>Puis-je apporter des changements à mon dossier médical?</a:t>
            </a:r>
            <a:endParaRPr lang="en-US" sz="2000" dirty="0">
              <a:solidFill>
                <a:srgbClr val="FFFFFF"/>
              </a:solidFill>
            </a:endParaRPr>
          </a:p>
        </p:txBody>
      </p:sp>
      <p:sp>
        <p:nvSpPr>
          <p:cNvPr id="11" name="TextBox 10"/>
          <p:cNvSpPr txBox="1"/>
          <p:nvPr/>
        </p:nvSpPr>
        <p:spPr>
          <a:xfrm>
            <a:off x="152400" y="762000"/>
            <a:ext cx="8763000" cy="1938992"/>
          </a:xfrm>
          <a:prstGeom prst="rect">
            <a:avLst/>
          </a:prstGeom>
          <a:noFill/>
        </p:spPr>
        <p:txBody>
          <a:bodyPr wrap="square" rtlCol="0">
            <a:spAutoFit/>
          </a:bodyPr>
          <a:lstStyle/>
          <a:p>
            <a:pPr marL="342900" indent="-342900">
              <a:buFont typeface="Arial" panose="020B0604020202020204" pitchFamily="34" charset="0"/>
              <a:buChar char="•"/>
            </a:pPr>
            <a:endParaRPr lang="en-CA" sz="2000" dirty="0" smtClean="0"/>
          </a:p>
          <a:p>
            <a:pPr marL="342900" indent="-342900">
              <a:buFont typeface="Arial" panose="020B0604020202020204" pitchFamily="34" charset="0"/>
              <a:buChar char="•"/>
            </a:pPr>
            <a:r>
              <a:rPr lang="fr-CA" sz="2000"/>
              <a:t>Vous ne pouvez pas faire de changements à vos dossiers médicaux, mais vous pouvez demander à un professionnel de la santé de corriger ou de </a:t>
            </a:r>
            <a:r>
              <a:rPr lang="fr-CA" sz="2000" smtClean="0"/>
              <a:t>compléter des renseignements inexacts</a:t>
            </a:r>
            <a:r>
              <a:rPr lang="en-CA" sz="2000" smtClean="0"/>
              <a:t>.  </a:t>
            </a:r>
            <a:r>
              <a:rPr lang="en-CA" sz="2000" dirty="0"/>
              <a:t> </a:t>
            </a:r>
            <a:endParaRPr lang="en-CA" sz="2000" dirty="0" smtClean="0"/>
          </a:p>
          <a:p>
            <a:pPr marL="342900" indent="-342900">
              <a:buFont typeface="Arial" panose="020B0604020202020204" pitchFamily="34" charset="0"/>
              <a:buChar char="•"/>
            </a:pPr>
            <a:endParaRPr lang="en-CA" sz="2000" dirty="0"/>
          </a:p>
          <a:p>
            <a:pPr marL="342900" indent="-342900">
              <a:buFont typeface="Arial" panose="020B0604020202020204" pitchFamily="34" charset="0"/>
              <a:buChar char="•"/>
            </a:pPr>
            <a:r>
              <a:rPr lang="fr-CA" sz="2000"/>
              <a:t>Vous pourriez devoir déposer une demande </a:t>
            </a:r>
            <a:r>
              <a:rPr lang="fr-CA" sz="2000" smtClean="0"/>
              <a:t>écrite</a:t>
            </a:r>
            <a:r>
              <a:rPr lang="en-CA" sz="2000" smtClean="0"/>
              <a:t>.</a:t>
            </a:r>
            <a:endParaRPr lang="en-US" sz="20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963</TotalTime>
  <Words>1495</Words>
  <Application>Microsoft Macintosh PowerPoint</Application>
  <PresentationFormat>Présentation à l'écran (4:3)</PresentationFormat>
  <Paragraphs>223</Paragraphs>
  <Slides>17</Slides>
  <Notes>15</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Kiran</dc:creator>
  <cp:lastModifiedBy>Jean Dussault</cp:lastModifiedBy>
  <cp:revision>105</cp:revision>
  <cp:lastPrinted>2014-05-13T20:12:14Z</cp:lastPrinted>
  <dcterms:created xsi:type="dcterms:W3CDTF">2014-03-17T18:43:36Z</dcterms:created>
  <dcterms:modified xsi:type="dcterms:W3CDTF">2014-05-22T14:27:45Z</dcterms:modified>
</cp:coreProperties>
</file>