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256" r:id="rId2"/>
    <p:sldId id="258" r:id="rId3"/>
    <p:sldId id="275" r:id="rId4"/>
    <p:sldId id="267" r:id="rId5"/>
    <p:sldId id="260" r:id="rId6"/>
    <p:sldId id="269" r:id="rId7"/>
    <p:sldId id="270" r:id="rId8"/>
    <p:sldId id="271" r:id="rId9"/>
    <p:sldId id="272" r:id="rId10"/>
    <p:sldId id="273" r:id="rId11"/>
    <p:sldId id="274"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859"/>
    <a:srgbClr val="728E3A"/>
    <a:srgbClr val="F68E23"/>
    <a:srgbClr val="B523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0" autoAdjust="0"/>
  </p:normalViewPr>
  <p:slideViewPr>
    <p:cSldViewPr>
      <p:cViewPr>
        <p:scale>
          <a:sx n="75" d="100"/>
          <a:sy n="75" d="100"/>
        </p:scale>
        <p:origin x="-1014" y="-6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414" y="25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EBA934-112A-4522-9893-8F80D809E941}" type="datetimeFigureOut">
              <a:rPr lang="en-US" smtClean="0"/>
              <a:t>3/26/2014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8DA8E8-A921-4629-9284-5CB1AD34E9AF}" type="slidenum">
              <a:rPr lang="en-US" smtClean="0"/>
              <a:t>‹#›</a:t>
            </a:fld>
            <a:endParaRPr lang="en-US"/>
          </a:p>
        </p:txBody>
      </p:sp>
    </p:spTree>
    <p:extLst>
      <p:ext uri="{BB962C8B-B14F-4D97-AF65-F5344CB8AC3E}">
        <p14:creationId xmlns:p14="http://schemas.microsoft.com/office/powerpoint/2010/main" val="372188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9F7D1-0151-4F52-B62B-EA41D4C00A98}" type="datetimeFigureOut">
              <a:rPr lang="en-US" smtClean="0"/>
              <a:pPr/>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9F7D1-0151-4F52-B62B-EA41D4C00A98}" type="datetimeFigureOut">
              <a:rPr lang="en-US" smtClean="0"/>
              <a:pPr/>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9F7D1-0151-4F52-B62B-EA41D4C00A98}" type="datetimeFigureOut">
              <a:rPr lang="en-US" smtClean="0"/>
              <a:pPr/>
              <a:t>3/26/2014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9F7D1-0151-4F52-B62B-EA41D4C00A98}" type="datetimeFigureOut">
              <a:rPr lang="en-US" smtClean="0"/>
              <a:pPr/>
              <a:t>3/26/2014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9F7D1-0151-4F52-B62B-EA41D4C00A98}" type="datetimeFigureOut">
              <a:rPr lang="en-US" smtClean="0"/>
              <a:pPr/>
              <a:t>3/26/2014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9F7D1-0151-4F52-B62B-EA41D4C00A98}" type="datetimeFigureOut">
              <a:rPr lang="en-US" smtClean="0"/>
              <a:pPr/>
              <a:t>3/26/2014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04965-1282-4023-A448-6E85758FC6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aidslaw.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352800" y="381000"/>
            <a:ext cx="990600" cy="838200"/>
          </a:xfrm>
          <a:prstGeom prst="ellipse">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381000"/>
            <a:ext cx="4038600" cy="838200"/>
          </a:xfrm>
          <a:custGeom>
            <a:avLst/>
            <a:gdLst>
              <a:gd name="connsiteX0" fmla="*/ 0 w 4038600"/>
              <a:gd name="connsiteY0" fmla="*/ 279406 h 1676400"/>
              <a:gd name="connsiteX1" fmla="*/ 81836 w 4038600"/>
              <a:gd name="connsiteY1" fmla="*/ 81836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52398 w 4090998"/>
              <a:gd name="connsiteY0" fmla="*/ 279406 h 1676400"/>
              <a:gd name="connsiteX1" fmla="*/ 52398 w 4090998"/>
              <a:gd name="connsiteY1" fmla="*/ 7620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331805 h 1728799"/>
              <a:gd name="connsiteX1" fmla="*/ 52398 w 4090998"/>
              <a:gd name="connsiteY1" fmla="*/ 52399 h 1728799"/>
              <a:gd name="connsiteX2" fmla="*/ 331804 w 4090998"/>
              <a:gd name="connsiteY2" fmla="*/ 52399 h 1728799"/>
              <a:gd name="connsiteX3" fmla="*/ 3811592 w 4090998"/>
              <a:gd name="connsiteY3" fmla="*/ 52399 h 1728799"/>
              <a:gd name="connsiteX4" fmla="*/ 4009162 w 4090998"/>
              <a:gd name="connsiteY4" fmla="*/ 134235 h 1728799"/>
              <a:gd name="connsiteX5" fmla="*/ 4090998 w 4090998"/>
              <a:gd name="connsiteY5" fmla="*/ 331805 h 1728799"/>
              <a:gd name="connsiteX6" fmla="*/ 4090998 w 4090998"/>
              <a:gd name="connsiteY6" fmla="*/ 1449393 h 1728799"/>
              <a:gd name="connsiteX7" fmla="*/ 4009162 w 4090998"/>
              <a:gd name="connsiteY7" fmla="*/ 1646963 h 1728799"/>
              <a:gd name="connsiteX8" fmla="*/ 3811592 w 4090998"/>
              <a:gd name="connsiteY8" fmla="*/ 1728799 h 1728799"/>
              <a:gd name="connsiteX9" fmla="*/ 331804 w 4090998"/>
              <a:gd name="connsiteY9" fmla="*/ 1728799 h 1728799"/>
              <a:gd name="connsiteX10" fmla="*/ 134234 w 4090998"/>
              <a:gd name="connsiteY10" fmla="*/ 1646963 h 1728799"/>
              <a:gd name="connsiteX11" fmla="*/ 52398 w 4090998"/>
              <a:gd name="connsiteY11" fmla="*/ 1449393 h 1728799"/>
              <a:gd name="connsiteX12" fmla="*/ 52398 w 4090998"/>
              <a:gd name="connsiteY12" fmla="*/ 331805 h 1728799"/>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0 w 4038600"/>
              <a:gd name="connsiteY0" fmla="*/ 279406 h 1728799"/>
              <a:gd name="connsiteX1" fmla="*/ 0 w 4038600"/>
              <a:gd name="connsiteY1" fmla="*/ 0 h 1728799"/>
              <a:gd name="connsiteX2" fmla="*/ 279406 w 4038600"/>
              <a:gd name="connsiteY2" fmla="*/ 0 h 1728799"/>
              <a:gd name="connsiteX3" fmla="*/ 3759194 w 4038600"/>
              <a:gd name="connsiteY3" fmla="*/ 0 h 1728799"/>
              <a:gd name="connsiteX4" fmla="*/ 3956764 w 4038600"/>
              <a:gd name="connsiteY4" fmla="*/ 81836 h 1728799"/>
              <a:gd name="connsiteX5" fmla="*/ 4038600 w 4038600"/>
              <a:gd name="connsiteY5" fmla="*/ 279406 h 1728799"/>
              <a:gd name="connsiteX6" fmla="*/ 4038600 w 4038600"/>
              <a:gd name="connsiteY6" fmla="*/ 1396994 h 1728799"/>
              <a:gd name="connsiteX7" fmla="*/ 3956764 w 4038600"/>
              <a:gd name="connsiteY7" fmla="*/ 1594564 h 1728799"/>
              <a:gd name="connsiteX8" fmla="*/ 3759194 w 4038600"/>
              <a:gd name="connsiteY8" fmla="*/ 1676400 h 1728799"/>
              <a:gd name="connsiteX9" fmla="*/ 279406 w 4038600"/>
              <a:gd name="connsiteY9" fmla="*/ 1676400 h 1728799"/>
              <a:gd name="connsiteX10" fmla="*/ 76200 w 4038600"/>
              <a:gd name="connsiteY10" fmla="*/ 1676400 h 1728799"/>
              <a:gd name="connsiteX11" fmla="*/ 0 w 4038600"/>
              <a:gd name="connsiteY11" fmla="*/ 1396994 h 1728799"/>
              <a:gd name="connsiteX12" fmla="*/ 0 w 4038600"/>
              <a:gd name="connsiteY12" fmla="*/ 279406 h 1728799"/>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74624 w 4113224"/>
              <a:gd name="connsiteY0" fmla="*/ 279406 h 1676400"/>
              <a:gd name="connsiteX1" fmla="*/ 74624 w 4113224"/>
              <a:gd name="connsiteY1" fmla="*/ 0 h 1676400"/>
              <a:gd name="connsiteX2" fmla="*/ 354030 w 4113224"/>
              <a:gd name="connsiteY2" fmla="*/ 0 h 1676400"/>
              <a:gd name="connsiteX3" fmla="*/ 3833818 w 4113224"/>
              <a:gd name="connsiteY3" fmla="*/ 0 h 1676400"/>
              <a:gd name="connsiteX4" fmla="*/ 4031388 w 4113224"/>
              <a:gd name="connsiteY4" fmla="*/ 81836 h 1676400"/>
              <a:gd name="connsiteX5" fmla="*/ 4113224 w 4113224"/>
              <a:gd name="connsiteY5" fmla="*/ 279406 h 1676400"/>
              <a:gd name="connsiteX6" fmla="*/ 4113224 w 4113224"/>
              <a:gd name="connsiteY6" fmla="*/ 1396994 h 1676400"/>
              <a:gd name="connsiteX7" fmla="*/ 4031388 w 4113224"/>
              <a:gd name="connsiteY7" fmla="*/ 1594564 h 1676400"/>
              <a:gd name="connsiteX8" fmla="*/ 3833818 w 4113224"/>
              <a:gd name="connsiteY8" fmla="*/ 1676400 h 1676400"/>
              <a:gd name="connsiteX9" fmla="*/ 354030 w 4113224"/>
              <a:gd name="connsiteY9" fmla="*/ 1676400 h 1676400"/>
              <a:gd name="connsiteX10" fmla="*/ 74624 w 4113224"/>
              <a:gd name="connsiteY10" fmla="*/ 1676400 h 1676400"/>
              <a:gd name="connsiteX11" fmla="*/ 74624 w 4113224"/>
              <a:gd name="connsiteY11" fmla="*/ 1396994 h 1676400"/>
              <a:gd name="connsiteX12" fmla="*/ 74624 w 4113224"/>
              <a:gd name="connsiteY12" fmla="*/ 279406 h 1676400"/>
              <a:gd name="connsiteX0" fmla="*/ 0 w 4038600"/>
              <a:gd name="connsiteY0" fmla="*/ 279406 h 1681151"/>
              <a:gd name="connsiteX1" fmla="*/ 0 w 4038600"/>
              <a:gd name="connsiteY1" fmla="*/ 0 h 1681151"/>
              <a:gd name="connsiteX2" fmla="*/ 279406 w 4038600"/>
              <a:gd name="connsiteY2" fmla="*/ 0 h 1681151"/>
              <a:gd name="connsiteX3" fmla="*/ 3759194 w 4038600"/>
              <a:gd name="connsiteY3" fmla="*/ 0 h 1681151"/>
              <a:gd name="connsiteX4" fmla="*/ 3956764 w 4038600"/>
              <a:gd name="connsiteY4" fmla="*/ 81836 h 1681151"/>
              <a:gd name="connsiteX5" fmla="*/ 4038600 w 4038600"/>
              <a:gd name="connsiteY5" fmla="*/ 279406 h 1681151"/>
              <a:gd name="connsiteX6" fmla="*/ 4038600 w 4038600"/>
              <a:gd name="connsiteY6" fmla="*/ 1396994 h 1681151"/>
              <a:gd name="connsiteX7" fmla="*/ 3956764 w 4038600"/>
              <a:gd name="connsiteY7" fmla="*/ 1594564 h 1681151"/>
              <a:gd name="connsiteX8" fmla="*/ 3759194 w 4038600"/>
              <a:gd name="connsiteY8" fmla="*/ 1676400 h 1681151"/>
              <a:gd name="connsiteX9" fmla="*/ 279406 w 4038600"/>
              <a:gd name="connsiteY9" fmla="*/ 1676400 h 1681151"/>
              <a:gd name="connsiteX10" fmla="*/ 0 w 4038600"/>
              <a:gd name="connsiteY10" fmla="*/ 1676400 h 1681151"/>
              <a:gd name="connsiteX11" fmla="*/ 0 w 4038600"/>
              <a:gd name="connsiteY11" fmla="*/ 1396994 h 1681151"/>
              <a:gd name="connsiteX12" fmla="*/ 0 w 4038600"/>
              <a:gd name="connsiteY12" fmla="*/ 279406 h 168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38600" h="1681151">
                <a:moveTo>
                  <a:pt x="0" y="279406"/>
                </a:moveTo>
                <a:cubicBezTo>
                  <a:pt x="0" y="205303"/>
                  <a:pt x="4752" y="26999"/>
                  <a:pt x="0" y="0"/>
                </a:cubicBezTo>
                <a:cubicBezTo>
                  <a:pt x="1599" y="4751"/>
                  <a:pt x="205303" y="0"/>
                  <a:pt x="279406" y="0"/>
                </a:cubicBezTo>
                <a:lnTo>
                  <a:pt x="3759194" y="0"/>
                </a:lnTo>
                <a:cubicBezTo>
                  <a:pt x="3833297" y="0"/>
                  <a:pt x="3904365" y="29438"/>
                  <a:pt x="3956764" y="81836"/>
                </a:cubicBezTo>
                <a:cubicBezTo>
                  <a:pt x="4009163" y="134235"/>
                  <a:pt x="4038600" y="205303"/>
                  <a:pt x="4038600" y="279406"/>
                </a:cubicBezTo>
                <a:lnTo>
                  <a:pt x="4038600" y="1396994"/>
                </a:lnTo>
                <a:cubicBezTo>
                  <a:pt x="4038600" y="1471097"/>
                  <a:pt x="4009163" y="1542165"/>
                  <a:pt x="3956764" y="1594564"/>
                </a:cubicBezTo>
                <a:cubicBezTo>
                  <a:pt x="3904365" y="1646963"/>
                  <a:pt x="3833297" y="1676400"/>
                  <a:pt x="3759194" y="1676400"/>
                </a:cubicBezTo>
                <a:lnTo>
                  <a:pt x="279406" y="1676400"/>
                </a:lnTo>
                <a:lnTo>
                  <a:pt x="0" y="1676400"/>
                </a:lnTo>
                <a:cubicBezTo>
                  <a:pt x="7926" y="1681151"/>
                  <a:pt x="0" y="1471097"/>
                  <a:pt x="0" y="1396994"/>
                </a:cubicBezTo>
                <a:lnTo>
                  <a:pt x="0" y="279406"/>
                </a:lnTo>
                <a:close/>
              </a:path>
            </a:pathLst>
          </a:custGeom>
          <a:solidFill>
            <a:srgbClr val="57585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dirty="0" smtClean="0">
                <a:latin typeface="+mj-lt"/>
                <a:cs typeface="Arial" pitchFamily="34" charset="0"/>
              </a:rPr>
              <a:t>Living with HIV</a:t>
            </a:r>
            <a:endParaRPr lang="en-US" sz="4200" b="1" dirty="0">
              <a:latin typeface="+mj-lt"/>
              <a:cs typeface="Arial" pitchFamily="34" charset="0"/>
            </a:endParaRPr>
          </a:p>
        </p:txBody>
      </p:sp>
      <p:sp>
        <p:nvSpPr>
          <p:cNvPr id="15" name="TextBox 14"/>
          <p:cNvSpPr txBox="1"/>
          <p:nvPr/>
        </p:nvSpPr>
        <p:spPr>
          <a:xfrm>
            <a:off x="609600" y="1219200"/>
            <a:ext cx="2819400" cy="1323439"/>
          </a:xfrm>
          <a:prstGeom prst="rect">
            <a:avLst/>
          </a:prstGeom>
          <a:noFill/>
        </p:spPr>
        <p:txBody>
          <a:bodyPr wrap="square" rtlCol="0">
            <a:spAutoFit/>
          </a:bodyPr>
          <a:lstStyle/>
          <a:p>
            <a:r>
              <a:rPr lang="en-US" sz="8000" b="1" dirty="0" smtClean="0">
                <a:solidFill>
                  <a:schemeClr val="bg1">
                    <a:lumMod val="75000"/>
                  </a:schemeClr>
                </a:solidFill>
              </a:rPr>
              <a:t>Know</a:t>
            </a:r>
          </a:p>
        </p:txBody>
      </p:sp>
      <p:sp>
        <p:nvSpPr>
          <p:cNvPr id="16" name="TextBox 15"/>
          <p:cNvSpPr txBox="1"/>
          <p:nvPr/>
        </p:nvSpPr>
        <p:spPr>
          <a:xfrm>
            <a:off x="685800" y="2057400"/>
            <a:ext cx="2819400" cy="1323439"/>
          </a:xfrm>
          <a:prstGeom prst="rect">
            <a:avLst/>
          </a:prstGeom>
          <a:noFill/>
        </p:spPr>
        <p:txBody>
          <a:bodyPr wrap="square" rtlCol="0">
            <a:spAutoFit/>
          </a:bodyPr>
          <a:lstStyle/>
          <a:p>
            <a:r>
              <a:rPr lang="en-US" sz="8000" b="1" dirty="0" smtClean="0">
                <a:solidFill>
                  <a:schemeClr val="bg1">
                    <a:lumMod val="75000"/>
                  </a:schemeClr>
                </a:solidFill>
              </a:rPr>
              <a:t>Your</a:t>
            </a:r>
          </a:p>
        </p:txBody>
      </p:sp>
      <p:sp>
        <p:nvSpPr>
          <p:cNvPr id="17" name="TextBox 16"/>
          <p:cNvSpPr txBox="1"/>
          <p:nvPr/>
        </p:nvSpPr>
        <p:spPr>
          <a:xfrm>
            <a:off x="2057400" y="3048000"/>
            <a:ext cx="2819400" cy="1323439"/>
          </a:xfrm>
          <a:prstGeom prst="rect">
            <a:avLst/>
          </a:prstGeom>
          <a:noFill/>
        </p:spPr>
        <p:txBody>
          <a:bodyPr wrap="square" rtlCol="0">
            <a:spAutoFit/>
          </a:bodyPr>
          <a:lstStyle/>
          <a:p>
            <a:r>
              <a:rPr lang="en-US" sz="8000" b="1" dirty="0" smtClean="0">
                <a:solidFill>
                  <a:schemeClr val="bg1"/>
                </a:solidFill>
              </a:rPr>
              <a:t>Rights</a:t>
            </a:r>
          </a:p>
        </p:txBody>
      </p:sp>
      <p:sp>
        <p:nvSpPr>
          <p:cNvPr id="18" name="TextBox 17"/>
          <p:cNvSpPr txBox="1"/>
          <p:nvPr/>
        </p:nvSpPr>
        <p:spPr>
          <a:xfrm>
            <a:off x="1905000" y="5257800"/>
            <a:ext cx="4572000" cy="1200329"/>
          </a:xfrm>
          <a:prstGeom prst="rect">
            <a:avLst/>
          </a:prstGeom>
          <a:noFill/>
        </p:spPr>
        <p:txBody>
          <a:bodyPr wrap="square" rtlCol="0">
            <a:spAutoFit/>
          </a:bodyPr>
          <a:lstStyle/>
          <a:p>
            <a:pPr algn="r"/>
            <a:r>
              <a:rPr lang="en-US" sz="3600" spc="600" dirty="0" smtClean="0">
                <a:effectLst>
                  <a:outerShdw blurRad="38100" dist="38100" dir="2700000" algn="tl">
                    <a:srgbClr val="000000">
                      <a:alpha val="43137"/>
                    </a:srgbClr>
                  </a:outerShdw>
                </a:effectLst>
              </a:rPr>
              <a:t>Accommodation</a:t>
            </a:r>
          </a:p>
          <a:p>
            <a:pPr algn="r"/>
            <a:r>
              <a:rPr lang="en-US" sz="3600" spc="600" dirty="0" smtClean="0">
                <a:effectLst>
                  <a:outerShdw blurRad="38100" dist="38100" dir="2700000" algn="tl">
                    <a:srgbClr val="000000">
                      <a:alpha val="43137"/>
                    </a:srgbClr>
                  </a:outerShdw>
                </a:effectLst>
              </a:rPr>
              <a:t>in the workplace</a:t>
            </a:r>
            <a:endParaRPr lang="en-US" sz="3600" spc="600" dirty="0">
              <a:effectLst>
                <a:outerShdw blurRad="38100" dist="38100" dir="2700000" algn="tl">
                  <a:srgbClr val="000000">
                    <a:alpha val="43137"/>
                  </a:srgbClr>
                </a:outerShdw>
              </a:effectLst>
            </a:endParaRPr>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5" name="TextBox 24"/>
          <p:cNvSpPr txBox="1"/>
          <p:nvPr/>
        </p:nvSpPr>
        <p:spPr>
          <a:xfrm>
            <a:off x="7162800" y="914400"/>
            <a:ext cx="1600200" cy="2246769"/>
          </a:xfrm>
          <a:prstGeom prst="rect">
            <a:avLst/>
          </a:prstGeom>
          <a:noFill/>
        </p:spPr>
        <p:txBody>
          <a:bodyPr wrap="square" rtlCol="0">
            <a:spAutoFit/>
          </a:bodyPr>
          <a:lstStyle/>
          <a:p>
            <a:r>
              <a:rPr lang="en-US" sz="1400" dirty="0" smtClean="0">
                <a:solidFill>
                  <a:schemeClr val="bg1">
                    <a:lumMod val="50000"/>
                  </a:schemeClr>
                </a:solidFill>
              </a:rPr>
              <a:t>The information contained in this publication is information about the law, but it is not legal advice. For legal advice, please contact a lawyer in your region.</a:t>
            </a:r>
            <a:endParaRPr lang="en-US" sz="1400" dirty="0">
              <a:solidFill>
                <a:schemeClr val="bg1">
                  <a:lumMod val="50000"/>
                </a:schemeClr>
              </a:solidFill>
            </a:endParaRPr>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30" name="Rounded Rectangle 29"/>
          <p:cNvSpPr/>
          <p:nvPr/>
        </p:nvSpPr>
        <p:spPr>
          <a:xfrm>
            <a:off x="1600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ounded Rectangle 30"/>
          <p:cNvSpPr/>
          <p:nvPr/>
        </p:nvSpPr>
        <p:spPr>
          <a:xfrm>
            <a:off x="2209800" y="4648200"/>
            <a:ext cx="457200" cy="4572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32" name="Rounded Rectangle 31"/>
          <p:cNvSpPr/>
          <p:nvPr/>
        </p:nvSpPr>
        <p:spPr>
          <a:xfrm>
            <a:off x="2819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34290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40386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4648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5257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5867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769441"/>
          </a:xfrm>
          <a:prstGeom prst="rect">
            <a:avLst/>
          </a:prstGeom>
          <a:noFill/>
        </p:spPr>
        <p:txBody>
          <a:bodyPr wrap="square" rtlCol="0">
            <a:spAutoFit/>
          </a:bodyPr>
          <a:lstStyle/>
          <a:p>
            <a:r>
              <a:rPr lang="en-US" sz="2200" b="1" dirty="0" smtClean="0">
                <a:solidFill>
                  <a:schemeClr val="bg1"/>
                </a:solidFill>
              </a:rPr>
              <a:t>7.  When could my request for accommodation create “undue hardship” for my employer?</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5632311"/>
          </a:xfrm>
          <a:prstGeom prst="rect">
            <a:avLst/>
          </a:prstGeom>
        </p:spPr>
        <p:txBody>
          <a:bodyPr wrap="square">
            <a:spAutoFit/>
          </a:bodyPr>
          <a:lstStyle/>
          <a:p>
            <a:pPr marL="285750" indent="-285750">
              <a:buFont typeface="Arial" panose="020B0604020202020204" pitchFamily="34" charset="0"/>
              <a:buChar char="•"/>
            </a:pPr>
            <a:r>
              <a:rPr lang="en-US" sz="2000" dirty="0" smtClean="0"/>
              <a:t>Your employer is required to accommodate a request for accommodation unless it would create “undue hardship</a:t>
            </a:r>
            <a:r>
              <a:rPr lang="en-US" sz="2000" i="1" dirty="0" smtClean="0"/>
              <a:t>” </a:t>
            </a:r>
            <a:r>
              <a:rPr lang="en-US" sz="2000" dirty="0" smtClean="0"/>
              <a:t>for the employer.</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Each situation should be assessed individually and according to the criteria for the relevant jurisdiction.  Criteria for assessing undue hardship vary between the federal and provincial laws, and between provinces and territories.</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Some factors commonly considered include:</a:t>
            </a:r>
          </a:p>
          <a:p>
            <a:pPr marL="742950" lvl="1" indent="-285750">
              <a:buFont typeface="Arial" panose="020B0604020202020204" pitchFamily="34" charset="0"/>
              <a:buChar char="•"/>
            </a:pPr>
            <a:r>
              <a:rPr lang="en-US" sz="2000" dirty="0"/>
              <a:t>c</a:t>
            </a:r>
            <a:r>
              <a:rPr lang="en-US" sz="2000" dirty="0" smtClean="0"/>
              <a:t>ost</a:t>
            </a:r>
          </a:p>
          <a:p>
            <a:pPr marL="742950" lvl="1" indent="-285750">
              <a:buFont typeface="Arial" panose="020B0604020202020204" pitchFamily="34" charset="0"/>
              <a:buChar char="•"/>
            </a:pPr>
            <a:r>
              <a:rPr lang="en-US" sz="2000" dirty="0"/>
              <a:t>t</a:t>
            </a:r>
            <a:r>
              <a:rPr lang="en-US" sz="2000" dirty="0" smtClean="0"/>
              <a:t>he nature and size of the employer </a:t>
            </a:r>
          </a:p>
          <a:p>
            <a:pPr marL="742950" lvl="1" indent="-285750">
              <a:buFont typeface="Arial" panose="020B0604020202020204" pitchFamily="34" charset="0"/>
              <a:buChar char="•"/>
            </a:pPr>
            <a:r>
              <a:rPr lang="en-US" sz="2000" dirty="0"/>
              <a:t>t</a:t>
            </a:r>
            <a:r>
              <a:rPr lang="en-US" sz="2000" dirty="0" smtClean="0"/>
              <a:t>he degree to which the accommodation measures would interfere with the operation of the employer’s business</a:t>
            </a:r>
          </a:p>
          <a:p>
            <a:pPr marL="742950" lvl="1" indent="-285750">
              <a:buFont typeface="Arial" panose="020B0604020202020204" pitchFamily="34" charset="0"/>
              <a:buChar char="•"/>
            </a:pPr>
            <a:r>
              <a:rPr lang="en-US" sz="2000" dirty="0"/>
              <a:t>t</a:t>
            </a:r>
            <a:r>
              <a:rPr lang="en-US" sz="2000" dirty="0" smtClean="0"/>
              <a:t>he health and safety of the employee, co-workers and the public</a:t>
            </a:r>
          </a:p>
          <a:p>
            <a:pPr marL="742950" lvl="1" indent="-285750">
              <a:buFont typeface="Arial" panose="020B0604020202020204" pitchFamily="34" charset="0"/>
              <a:buChar char="•"/>
            </a:pPr>
            <a:r>
              <a:rPr lang="en-US" sz="2000" dirty="0"/>
              <a:t>t</a:t>
            </a:r>
            <a:r>
              <a:rPr lang="en-US" sz="2000" dirty="0" smtClean="0"/>
              <a:t>he impact on other employees</a:t>
            </a:r>
          </a:p>
          <a:p>
            <a:pPr marL="742950" lvl="1" indent="-285750">
              <a:buFont typeface="Arial" panose="020B0604020202020204" pitchFamily="34" charset="0"/>
              <a:buChar char="•"/>
            </a:pPr>
            <a:r>
              <a:rPr lang="en-US" sz="2000" dirty="0" smtClean="0"/>
              <a:t>any disruption of the collective agreement </a:t>
            </a:r>
          </a:p>
          <a:p>
            <a:r>
              <a:rPr lang="en-US" sz="2000" dirty="0" smtClean="0"/>
              <a:t> </a:t>
            </a:r>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1416979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769441"/>
          </a:xfrm>
          <a:prstGeom prst="rect">
            <a:avLst/>
          </a:prstGeom>
          <a:noFill/>
        </p:spPr>
        <p:txBody>
          <a:bodyPr wrap="square" rtlCol="0">
            <a:spAutoFit/>
          </a:bodyPr>
          <a:lstStyle/>
          <a:p>
            <a:r>
              <a:rPr lang="en-US" sz="2200" b="1" dirty="0">
                <a:solidFill>
                  <a:schemeClr val="bg1"/>
                </a:solidFill>
              </a:rPr>
              <a:t>8</a:t>
            </a:r>
            <a:r>
              <a:rPr lang="en-US" sz="2200" b="1" dirty="0" smtClean="0">
                <a:solidFill>
                  <a:schemeClr val="bg1"/>
                </a:solidFill>
              </a:rPr>
              <a:t>.  What can I do if I think I have been unfairly treated by being denied accommodation?</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4708981"/>
          </a:xfrm>
          <a:prstGeom prst="rect">
            <a:avLst/>
          </a:prstGeom>
        </p:spPr>
        <p:txBody>
          <a:bodyPr wrap="square">
            <a:spAutoFit/>
          </a:bodyPr>
          <a:lstStyle/>
          <a:p>
            <a:pPr marL="285750" indent="-285750">
              <a:buFont typeface="Arial" panose="020B0604020202020204" pitchFamily="34" charset="0"/>
              <a:buChar char="•"/>
            </a:pPr>
            <a:r>
              <a:rPr lang="en-US" sz="2000" dirty="0" smtClean="0"/>
              <a:t>You may pursue a complaint under the applicable human rights statute, whether federal or provincial/territorial</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smtClean="0"/>
              <a:t>You may initiate legal proceedings before a court alleging a breach of your constitutional right to equality under the Canadian Charter of Rights and Freedoms.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smtClean="0"/>
              <a:t>For unionized </a:t>
            </a:r>
            <a:r>
              <a:rPr lang="en-US" sz="2000" dirty="0"/>
              <a:t>e</a:t>
            </a:r>
            <a:r>
              <a:rPr lang="en-US" sz="2000" dirty="0" smtClean="0"/>
              <a:t>mployees, the union may file a grievance on the employee’s behalf alleging a breach of the collective agreement.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algn="ctr"/>
            <a:r>
              <a:rPr lang="en-US" dirty="0" smtClean="0"/>
              <a:t>For more information, see </a:t>
            </a:r>
            <a:r>
              <a:rPr lang="en-US" b="1" i="1" dirty="0" smtClean="0"/>
              <a:t>Remedies for discrimination and privacy violations in the workplace</a:t>
            </a:r>
            <a:r>
              <a:rPr lang="en-US" dirty="0" smtClean="0"/>
              <a:t> in this series. </a:t>
            </a:r>
            <a:endParaRPr lang="en-US" dirty="0"/>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3160957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524000"/>
            <a:ext cx="7772400" cy="4708981"/>
          </a:xfrm>
          <a:prstGeom prst="rect">
            <a:avLst/>
          </a:prstGeom>
          <a:noFill/>
        </p:spPr>
        <p:txBody>
          <a:bodyPr wrap="square" rtlCol="0">
            <a:spAutoFit/>
          </a:bodyPr>
          <a:lstStyle/>
          <a:p>
            <a:pPr marL="342900" indent="-342900">
              <a:buAutoNum type="arabicPeriod"/>
            </a:pPr>
            <a:r>
              <a:rPr lang="en-US" sz="2000" dirty="0" smtClean="0"/>
              <a:t>I have recently been diagnosed with HIV and am experiencing a lot of side effects from the medications I am taking. I do not want to stop working — I love my job and I feel that I need to remain as active and engaged as possible. I am however finding it difficult to be on time for work in the morning and to focus for long periods of time. What can I do?</a:t>
            </a:r>
          </a:p>
          <a:p>
            <a:pPr marL="342900" indent="-342900">
              <a:buAutoNum type="arabicPeriod"/>
            </a:pPr>
            <a:endParaRPr lang="en-US" sz="2000" dirty="0"/>
          </a:p>
          <a:p>
            <a:pPr marL="342900" indent="-342900">
              <a:buAutoNum type="arabicPeriod"/>
            </a:pPr>
            <a:endParaRPr lang="en-US" sz="2000" dirty="0" smtClean="0"/>
          </a:p>
          <a:p>
            <a:pPr marL="342900" indent="-342900">
              <a:buAutoNum type="arabicPeriod"/>
            </a:pPr>
            <a:r>
              <a:rPr lang="en-US" sz="2000" dirty="0" smtClean="0"/>
              <a:t>I requested that my employer install a ramp at the back entrance to the business because I am having a hard time getting up and down the steep stairs. My employer wants to know why I can no longer handle the stairs and says it is unreasonable for me to expect “special treatment”. I do not want to tell my employer </a:t>
            </a:r>
            <a:r>
              <a:rPr lang="en-US" sz="2000" dirty="0" smtClean="0"/>
              <a:t>the details of my condition because it is a small shop and I am afraid everyone will find out in no time. </a:t>
            </a:r>
            <a:r>
              <a:rPr lang="en-US" sz="2000" dirty="0" smtClean="0"/>
              <a:t>What should I tell my employer?  </a:t>
            </a:r>
            <a:endParaRPr lang="en-US" sz="2000" dirty="0" smtClean="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dirty="0" smtClean="0">
                <a:solidFill>
                  <a:schemeClr val="bg1"/>
                </a:solidFill>
              </a:rPr>
              <a:t>Scenarios</a:t>
            </a:r>
            <a:endParaRPr lang="en-US" sz="3400" b="1"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4038600" y="1747778"/>
            <a:ext cx="4343400" cy="2862322"/>
          </a:xfrm>
          <a:prstGeom prst="rect">
            <a:avLst/>
          </a:prstGeom>
          <a:noFill/>
        </p:spPr>
        <p:txBody>
          <a:bodyPr wrap="square" rtlCol="0">
            <a:spAutoFit/>
          </a:bodyPr>
          <a:lstStyle/>
          <a:p>
            <a:r>
              <a:rPr lang="en-US" sz="2000" dirty="0" smtClean="0"/>
              <a:t>Under Canadian human rights law, all persons capable of performing the essential duties or requirements of a job or services are entitled to be treated equally. Living with HIV should pose no barriers for the vast majority of jobs — other than the barriers sometimes created by misinformation, stereotypes and prejudice.</a:t>
            </a:r>
            <a:endParaRPr lang="en-US" sz="2000" dirty="0" smtClean="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dirty="0" smtClean="0">
                <a:solidFill>
                  <a:schemeClr val="bg1"/>
                </a:solidFill>
              </a:rPr>
              <a:t>Conclusions</a:t>
            </a:r>
            <a:endParaRPr lang="en-US" sz="3400" b="1" dirty="0">
              <a:solidFill>
                <a:schemeClr val="bg1"/>
              </a:solidFill>
            </a:endParaRPr>
          </a:p>
        </p:txBody>
      </p:sp>
      <p:sp>
        <p:nvSpPr>
          <p:cNvPr id="9" name="Oval 8"/>
          <p:cNvSpPr/>
          <p:nvPr/>
        </p:nvSpPr>
        <p:spPr>
          <a:xfrm>
            <a:off x="228600" y="3048000"/>
            <a:ext cx="3276600" cy="3124200"/>
          </a:xfrm>
          <a:prstGeom prst="ellipse">
            <a:avLst/>
          </a:prstGeom>
          <a:solidFill>
            <a:srgbClr val="F68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81000" y="3200400"/>
            <a:ext cx="2514600" cy="2362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85800" y="3505200"/>
            <a:ext cx="2819400" cy="1754326"/>
          </a:xfrm>
          <a:prstGeom prst="rect">
            <a:avLst/>
          </a:prstGeom>
          <a:noFill/>
        </p:spPr>
        <p:txBody>
          <a:bodyPr wrap="square" rtlCol="0">
            <a:spAutoFit/>
          </a:bodyPr>
          <a:lstStyle/>
          <a:p>
            <a:r>
              <a:rPr lang="en-US" dirty="0" smtClean="0"/>
              <a:t>Accommodation will vary according to a person’s unique needs, which must be considered, assessed and accommodated on an individual basis.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2" name="TextBox 21"/>
          <p:cNvSpPr txBox="1"/>
          <p:nvPr/>
        </p:nvSpPr>
        <p:spPr>
          <a:xfrm>
            <a:off x="1295400" y="609600"/>
            <a:ext cx="4648200" cy="923330"/>
          </a:xfrm>
          <a:prstGeom prst="rect">
            <a:avLst/>
          </a:prstGeom>
          <a:noFill/>
        </p:spPr>
        <p:txBody>
          <a:bodyPr wrap="square" rtlCol="0">
            <a:spAutoFit/>
          </a:bodyPr>
          <a:lstStyle/>
          <a:p>
            <a:pPr algn="ctr"/>
            <a:r>
              <a:rPr lang="en-US" sz="5400" b="1" dirty="0" smtClean="0">
                <a:solidFill>
                  <a:schemeClr val="bg1">
                    <a:lumMod val="75000"/>
                  </a:schemeClr>
                </a:solidFill>
              </a:rPr>
              <a:t>Thank You!</a:t>
            </a:r>
            <a:endParaRPr lang="en-US" sz="5400" b="1" dirty="0">
              <a:solidFill>
                <a:schemeClr val="bg1">
                  <a:lumMod val="75000"/>
                </a:schemeClr>
              </a:solidFill>
            </a:endParaRPr>
          </a:p>
        </p:txBody>
      </p:sp>
      <p:sp>
        <p:nvSpPr>
          <p:cNvPr id="23" name="TextBox 22"/>
          <p:cNvSpPr txBox="1"/>
          <p:nvPr/>
        </p:nvSpPr>
        <p:spPr>
          <a:xfrm>
            <a:off x="685800" y="2311400"/>
            <a:ext cx="5486400" cy="3046988"/>
          </a:xfrm>
          <a:prstGeom prst="rect">
            <a:avLst/>
          </a:prstGeom>
          <a:noFill/>
        </p:spPr>
        <p:txBody>
          <a:bodyPr wrap="square" rtlCol="0">
            <a:spAutoFit/>
          </a:bodyPr>
          <a:lstStyle/>
          <a:p>
            <a:endParaRPr lang="en-US" sz="2400" b="1" dirty="0" smtClean="0">
              <a:solidFill>
                <a:schemeClr val="bg1"/>
              </a:solidFill>
            </a:endParaRPr>
          </a:p>
          <a:p>
            <a:endParaRPr lang="en-US" sz="2400" b="1" dirty="0">
              <a:solidFill>
                <a:schemeClr val="bg1"/>
              </a:solidFill>
            </a:endParaRPr>
          </a:p>
          <a:p>
            <a:endParaRPr lang="en-US" sz="2400" b="1" dirty="0" smtClean="0">
              <a:solidFill>
                <a:schemeClr val="bg1"/>
              </a:solidFill>
            </a:endParaRPr>
          </a:p>
          <a:p>
            <a:endParaRPr lang="en-US" sz="2400" b="1" dirty="0">
              <a:solidFill>
                <a:schemeClr val="bg1"/>
              </a:solidFill>
            </a:endParaRPr>
          </a:p>
          <a:p>
            <a:r>
              <a:rPr lang="en-US" sz="2400" b="1" dirty="0" smtClean="0">
                <a:solidFill>
                  <a:schemeClr val="bg1"/>
                </a:solidFill>
              </a:rPr>
              <a:t>Canadian HIV/AIDS Legal Network</a:t>
            </a:r>
          </a:p>
          <a:p>
            <a:r>
              <a:rPr lang="en-US" sz="2400" b="1" dirty="0" smtClean="0">
                <a:solidFill>
                  <a:schemeClr val="bg1"/>
                </a:solidFill>
              </a:rPr>
              <a:t>http://www.aidslaw.ca</a:t>
            </a:r>
          </a:p>
          <a:p>
            <a:r>
              <a:rPr lang="en-US" sz="2400" b="1" dirty="0" smtClean="0">
                <a:solidFill>
                  <a:schemeClr val="bg1"/>
                </a:solidFill>
              </a:rPr>
              <a:t>Phone : +1 416 595-1666</a:t>
            </a:r>
          </a:p>
          <a:p>
            <a:r>
              <a:rPr lang="en-US" sz="2400" b="1" dirty="0" smtClean="0">
                <a:solidFill>
                  <a:schemeClr val="bg1"/>
                </a:solidFill>
              </a:rPr>
              <a:t>Email: info@aidslaw.ca</a:t>
            </a: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5509200"/>
          </a:xfrm>
          <a:prstGeom prst="rect">
            <a:avLst/>
          </a:prstGeom>
          <a:noFill/>
        </p:spPr>
        <p:txBody>
          <a:bodyPr wrap="square" rtlCol="0">
            <a:spAutoFit/>
          </a:bodyPr>
          <a:lstStyle/>
          <a:p>
            <a:r>
              <a:rPr lang="en-US" sz="2000" dirty="0"/>
              <a:t>This presentation complements the brochure </a:t>
            </a:r>
            <a:r>
              <a:rPr lang="en-US" sz="2000" b="1" i="1" dirty="0"/>
              <a:t>Living with HIV: Know your </a:t>
            </a:r>
            <a:r>
              <a:rPr lang="en-US" sz="2000" b="1" i="1" dirty="0" smtClean="0"/>
              <a:t>Rights</a:t>
            </a:r>
            <a:r>
              <a:rPr lang="en-US" sz="2000" b="1" i="1" dirty="0"/>
              <a:t> </a:t>
            </a:r>
            <a:r>
              <a:rPr lang="en-US" sz="2000" b="1" i="1" dirty="0" smtClean="0"/>
              <a:t>#2 </a:t>
            </a:r>
            <a:r>
              <a:rPr lang="en-US" sz="2000" b="1" i="1" dirty="0" smtClean="0"/>
              <a:t>Accommodation in the workplace</a:t>
            </a:r>
            <a:r>
              <a:rPr lang="en-US" sz="2000" b="1" dirty="0" smtClean="0"/>
              <a:t>.  </a:t>
            </a:r>
            <a:endParaRPr lang="en-US" sz="2000" b="1" dirty="0"/>
          </a:p>
          <a:p>
            <a:endParaRPr lang="en-US" sz="2000" dirty="0"/>
          </a:p>
          <a:p>
            <a:r>
              <a:rPr lang="en-US" sz="2000" dirty="0"/>
              <a:t>Copies of the brochure are available at </a:t>
            </a:r>
            <a:r>
              <a:rPr lang="en-US" sz="2000" dirty="0">
                <a:hlinkClick r:id="rId4"/>
              </a:rPr>
              <a:t>www.aidslaw.ca</a:t>
            </a:r>
            <a:r>
              <a:rPr lang="en-US" sz="2000" dirty="0"/>
              <a:t>.</a:t>
            </a:r>
          </a:p>
          <a:p>
            <a:endParaRPr lang="en-US" sz="2000" dirty="0"/>
          </a:p>
          <a:p>
            <a:r>
              <a:rPr lang="en-US" sz="2000" dirty="0"/>
              <a:t>The information contained in this presentation is information about </a:t>
            </a:r>
            <a:r>
              <a:rPr lang="en-US" sz="2000" dirty="0" smtClean="0"/>
              <a:t>the </a:t>
            </a:r>
            <a:r>
              <a:rPr lang="en-US" sz="2000" dirty="0"/>
              <a:t>law, but it is not legal advice</a:t>
            </a:r>
            <a:r>
              <a:rPr lang="en-US" sz="2000" dirty="0" smtClean="0"/>
              <a:t>. </a:t>
            </a:r>
            <a:r>
              <a:rPr lang="en-US" sz="2000" dirty="0"/>
              <a:t>For legal advice, please contact a lawyer in your region. </a:t>
            </a:r>
          </a:p>
          <a:p>
            <a:endParaRPr lang="en-US" sz="2000" dirty="0"/>
          </a:p>
          <a:p>
            <a:r>
              <a:rPr lang="en-US" sz="2000" dirty="0"/>
              <a:t>The information contained in this presentation is current as of 2013. </a:t>
            </a:r>
          </a:p>
          <a:p>
            <a:endParaRPr lang="en-US" sz="1600" dirty="0" smtClean="0"/>
          </a:p>
          <a:p>
            <a:endParaRPr lang="en-US" sz="1600" dirty="0"/>
          </a:p>
          <a:p>
            <a:pPr algn="r"/>
            <a:r>
              <a:rPr lang="en-US" sz="1600" dirty="0"/>
              <a:t>Funding for the </a:t>
            </a:r>
            <a:r>
              <a:rPr lang="en-US" sz="1600" i="1" dirty="0"/>
              <a:t>Living with HIV: Know your Rights </a:t>
            </a:r>
            <a:r>
              <a:rPr lang="en-US" sz="1600" dirty="0"/>
              <a:t>series was provided by the Public Health Agency of Canada. </a:t>
            </a:r>
            <a:r>
              <a:rPr lang="en-US" sz="1600" dirty="0" smtClean="0"/>
              <a:t>The </a:t>
            </a:r>
            <a:r>
              <a:rPr lang="en-US" sz="1600" dirty="0"/>
              <a:t>opinions expressed in this </a:t>
            </a:r>
            <a:r>
              <a:rPr lang="en-US" sz="1600" dirty="0" smtClean="0"/>
              <a:t>presentation </a:t>
            </a:r>
            <a:r>
              <a:rPr lang="en-US" sz="1600" dirty="0"/>
              <a:t>are those of the authors/researchers and do not necessarily reflect the official views of the Public Health Agency of Canada. </a:t>
            </a:r>
          </a:p>
          <a:p>
            <a:endParaRPr lang="en-US" sz="1600" dirty="0" smtClean="0"/>
          </a:p>
        </p:txBody>
      </p:sp>
      <p:sp>
        <p:nvSpPr>
          <p:cNvPr id="10" name="Rounded Rectangle 9"/>
          <p:cNvSpPr/>
          <p:nvPr/>
        </p:nvSpPr>
        <p:spPr>
          <a:xfrm>
            <a:off x="-30480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4431983"/>
          </a:xfrm>
          <a:prstGeom prst="rect">
            <a:avLst/>
          </a:prstGeom>
          <a:noFill/>
        </p:spPr>
        <p:txBody>
          <a:bodyPr wrap="square" rtlCol="0">
            <a:spAutoFit/>
          </a:bodyPr>
          <a:lstStyle/>
          <a:p>
            <a:endParaRPr lang="en-US" sz="2200" dirty="0" smtClean="0"/>
          </a:p>
          <a:p>
            <a:r>
              <a:rPr lang="en-US" sz="2200" dirty="0" smtClean="0"/>
              <a:t>The Canadian Human Rights Commission has affirmed in its </a:t>
            </a:r>
            <a:r>
              <a:rPr lang="en-US" sz="2200" i="1" dirty="0" smtClean="0"/>
              <a:t>Policy on HIV/AIDS </a:t>
            </a:r>
            <a:r>
              <a:rPr lang="en-US" sz="2200" dirty="0" smtClean="0"/>
              <a:t>(2010):</a:t>
            </a:r>
          </a:p>
          <a:p>
            <a:endParaRPr lang="en-US" sz="2000" dirty="0"/>
          </a:p>
          <a:p>
            <a:pPr algn="ctr"/>
            <a:r>
              <a:rPr lang="en-US" sz="2000" dirty="0" smtClean="0"/>
              <a:t>“As a result of new drugs and forms of intervention, people with HIV infection are now able to continue productive lives for many years. If individuals with the requisite workplace accommodation are able to continue to work they should be allowed to do so. Any decision made by an organization relying on health and safety considerations to exclude a person must be based on an individual assessment supported by authoritative and up-to-date medical and scientific information.”  </a:t>
            </a:r>
            <a:endParaRPr lang="en-US" sz="2000" dirty="0"/>
          </a:p>
          <a:p>
            <a:endParaRPr lang="en-US" sz="1600" dirty="0" smtClean="0"/>
          </a:p>
        </p:txBody>
      </p:sp>
      <p:sp>
        <p:nvSpPr>
          <p:cNvPr id="10" name="Rounded Rectangle 9"/>
          <p:cNvSpPr/>
          <p:nvPr/>
        </p:nvSpPr>
        <p:spPr>
          <a:xfrm>
            <a:off x="-30480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extLst>
      <p:ext uri="{BB962C8B-B14F-4D97-AF65-F5344CB8AC3E}">
        <p14:creationId xmlns:p14="http://schemas.microsoft.com/office/powerpoint/2010/main" val="733919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543800" cy="9906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dirty="0" smtClean="0">
                <a:solidFill>
                  <a:schemeClr val="bg1"/>
                </a:solidFill>
              </a:rPr>
              <a:t>1. What rights do I have to accommodation within the workplace? </a:t>
            </a:r>
          </a:p>
        </p:txBody>
      </p:sp>
      <p:sp>
        <p:nvSpPr>
          <p:cNvPr id="11" name="TextBox 10"/>
          <p:cNvSpPr txBox="1"/>
          <p:nvPr/>
        </p:nvSpPr>
        <p:spPr>
          <a:xfrm>
            <a:off x="88900" y="1600200"/>
            <a:ext cx="8763000" cy="3785652"/>
          </a:xfrm>
          <a:prstGeom prst="rect">
            <a:avLst/>
          </a:prstGeom>
          <a:noFill/>
        </p:spPr>
        <p:txBody>
          <a:bodyPr wrap="square" rtlCol="0">
            <a:spAutoFit/>
          </a:bodyPr>
          <a:lstStyle/>
          <a:p>
            <a:pPr marL="285750" indent="-285750">
              <a:buFont typeface="Arial" panose="020B0604020202020204" pitchFamily="34" charset="0"/>
              <a:buChar char="•"/>
            </a:pPr>
            <a:r>
              <a:rPr lang="en-US" sz="2000" i="1" dirty="0" smtClean="0"/>
              <a:t>To</a:t>
            </a:r>
            <a:r>
              <a:rPr lang="en-US" sz="2000" dirty="0" smtClean="0"/>
              <a:t> </a:t>
            </a:r>
            <a:r>
              <a:rPr lang="en-US" sz="2000" i="1" dirty="0" smtClean="0"/>
              <a:t>accommodate</a:t>
            </a:r>
            <a:r>
              <a:rPr lang="en-US" sz="2000" dirty="0" smtClean="0"/>
              <a:t> an employee means to remove barriers so that he or she is able to do the essential duties of the job</a:t>
            </a:r>
            <a:r>
              <a:rPr lang="en-US" sz="2000" dirty="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You have a right to work free from discrimination as long as your health allows you to perform the essential duties of your job after accommodation has been provided</a:t>
            </a:r>
            <a:r>
              <a:rPr lang="en-US" sz="2000" dirty="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Human rights laws in Canada require an employer to provide “reasonable accommodation” to an employee with a disability</a:t>
            </a:r>
            <a:r>
              <a:rPr lang="en-US" sz="2000" dirty="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Every employer has a legal duty to accommodate you, short of “undue hardship.” </a:t>
            </a:r>
            <a:endParaRPr lang="en-US" sz="2000" dirty="0"/>
          </a:p>
        </p:txBody>
      </p:sp>
    </p:spTree>
    <p:extLst>
      <p:ext uri="{BB962C8B-B14F-4D97-AF65-F5344CB8AC3E}">
        <p14:creationId xmlns:p14="http://schemas.microsoft.com/office/powerpoint/2010/main" val="2435584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769441"/>
          </a:xfrm>
          <a:prstGeom prst="rect">
            <a:avLst/>
          </a:prstGeom>
          <a:noFill/>
        </p:spPr>
        <p:txBody>
          <a:bodyPr wrap="square" rtlCol="0">
            <a:spAutoFit/>
          </a:bodyPr>
          <a:lstStyle/>
          <a:p>
            <a:r>
              <a:rPr lang="en-US" sz="2200" b="1" dirty="0" smtClean="0">
                <a:solidFill>
                  <a:schemeClr val="bg1"/>
                </a:solidFill>
              </a:rPr>
              <a:t>2.  What are some possible ways to accommodate an employee with HIV in the workplace?</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4708981"/>
          </a:xfrm>
          <a:prstGeom prst="rect">
            <a:avLst/>
          </a:prstGeom>
        </p:spPr>
        <p:txBody>
          <a:bodyPr wrap="square">
            <a:spAutoFit/>
          </a:bodyPr>
          <a:lstStyle/>
          <a:p>
            <a:pPr marL="285750" indent="-285750">
              <a:buFont typeface="Arial" panose="020B0604020202020204" pitchFamily="34" charset="0"/>
              <a:buChar char="•"/>
            </a:pPr>
            <a:r>
              <a:rPr lang="en-US" sz="2000" dirty="0"/>
              <a:t>HIV is an episodic disability </a:t>
            </a:r>
            <a:r>
              <a:rPr lang="en-US" sz="2000" dirty="0" smtClean="0"/>
              <a:t>— </a:t>
            </a:r>
            <a:r>
              <a:rPr lang="en-US" sz="2000" dirty="0"/>
              <a:t>people living with HIV have periods of good health and periods of illness</a:t>
            </a:r>
            <a:r>
              <a:rPr lang="en-US" sz="2000" dirty="0" smtClean="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Accommodation will always vary according to a person’s unique needs, and those needs may change over time</a:t>
            </a:r>
            <a:r>
              <a:rPr lang="en-US" sz="2000" dirty="0" smtClean="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Examples of reasonable accommodation include</a:t>
            </a:r>
            <a:r>
              <a:rPr lang="en-US" sz="2000" dirty="0" smtClean="0"/>
              <a:t>:</a:t>
            </a:r>
          </a:p>
          <a:p>
            <a:pPr marL="285750" indent="-285750">
              <a:buFont typeface="Arial" panose="020B0604020202020204" pitchFamily="34" charset="0"/>
              <a:buChar char="•"/>
            </a:pPr>
            <a:endParaRPr lang="en-US" sz="2000" dirty="0"/>
          </a:p>
          <a:p>
            <a:pPr marL="742950" lvl="1" indent="-285750">
              <a:buFont typeface="Arial" panose="020B0604020202020204" pitchFamily="34" charset="0"/>
              <a:buChar char="•"/>
            </a:pPr>
            <a:r>
              <a:rPr lang="en-US" sz="2000" dirty="0" smtClean="0"/>
              <a:t>installing </a:t>
            </a:r>
            <a:r>
              <a:rPr lang="en-US" sz="2000" dirty="0"/>
              <a:t>a ramp </a:t>
            </a:r>
          </a:p>
          <a:p>
            <a:pPr marL="742950" lvl="1" indent="-285750">
              <a:buFont typeface="Arial" panose="020B0604020202020204" pitchFamily="34" charset="0"/>
              <a:buChar char="•"/>
            </a:pPr>
            <a:r>
              <a:rPr lang="en-US" sz="2000" dirty="0" smtClean="0"/>
              <a:t>job </a:t>
            </a:r>
            <a:r>
              <a:rPr lang="en-US" sz="2000" dirty="0"/>
              <a:t>modifications or assignment to less demanding duties</a:t>
            </a:r>
          </a:p>
          <a:p>
            <a:pPr marL="742950" lvl="1" indent="-285750">
              <a:buFont typeface="Arial" panose="020B0604020202020204" pitchFamily="34" charset="0"/>
              <a:buChar char="•"/>
            </a:pPr>
            <a:r>
              <a:rPr lang="en-US" sz="2000" dirty="0" smtClean="0"/>
              <a:t>modifications </a:t>
            </a:r>
            <a:r>
              <a:rPr lang="en-US" sz="2000" dirty="0"/>
              <a:t>to equipment or provision of assistive devices</a:t>
            </a:r>
          </a:p>
          <a:p>
            <a:pPr marL="742950" lvl="1" indent="-285750">
              <a:buFont typeface="Arial" panose="020B0604020202020204" pitchFamily="34" charset="0"/>
              <a:buChar char="•"/>
            </a:pPr>
            <a:r>
              <a:rPr lang="en-US" sz="2000" dirty="0" smtClean="0"/>
              <a:t>flexible </a:t>
            </a:r>
            <a:r>
              <a:rPr lang="en-US" sz="2000" dirty="0"/>
              <a:t>work schedule</a:t>
            </a:r>
          </a:p>
          <a:p>
            <a:pPr marL="742950" lvl="1" indent="-285750">
              <a:buFont typeface="Arial" panose="020B0604020202020204" pitchFamily="34" charset="0"/>
              <a:buChar char="•"/>
            </a:pPr>
            <a:r>
              <a:rPr lang="en-US" sz="2000" dirty="0" smtClean="0"/>
              <a:t>additional </a:t>
            </a:r>
            <a:r>
              <a:rPr lang="en-US" sz="2000" dirty="0"/>
              <a:t>time off to attend medical appointments</a:t>
            </a:r>
          </a:p>
          <a:p>
            <a:pPr marL="742950" lvl="1" indent="-285750">
              <a:buFont typeface="Arial" panose="020B0604020202020204" pitchFamily="34" charset="0"/>
              <a:buChar char="•"/>
            </a:pPr>
            <a:r>
              <a:rPr lang="en-US" sz="2000" dirty="0"/>
              <a:t>a</a:t>
            </a:r>
            <a:r>
              <a:rPr lang="en-US" sz="2000" dirty="0" smtClean="0"/>
              <a:t>lternative </a:t>
            </a:r>
            <a:r>
              <a:rPr lang="en-US" sz="2000" dirty="0"/>
              <a:t>break schedules</a:t>
            </a:r>
          </a:p>
          <a:p>
            <a:pPr marL="742950" lvl="1" indent="-285750">
              <a:buFont typeface="Arial" panose="020B0604020202020204" pitchFamily="34" charset="0"/>
              <a:buChar char="•"/>
            </a:pPr>
            <a:r>
              <a:rPr lang="en-US" sz="2000" dirty="0" smtClean="0"/>
              <a:t>job </a:t>
            </a:r>
            <a:r>
              <a:rPr lang="en-US" sz="2000" dirty="0"/>
              <a:t>sharing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25400" y="210233"/>
            <a:ext cx="7086600" cy="1079719"/>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1107996"/>
          </a:xfrm>
          <a:prstGeom prst="rect">
            <a:avLst/>
          </a:prstGeom>
          <a:noFill/>
        </p:spPr>
        <p:txBody>
          <a:bodyPr wrap="square" rtlCol="0">
            <a:spAutoFit/>
          </a:bodyPr>
          <a:lstStyle/>
          <a:p>
            <a:r>
              <a:rPr lang="en-US" sz="2200" b="1" dirty="0" smtClean="0">
                <a:solidFill>
                  <a:schemeClr val="bg1"/>
                </a:solidFill>
              </a:rPr>
              <a:t>3.  Can my employer require me to disclose my HIV or other medical diagnosis if I request accommodation at work?</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a:t>
            </a:r>
            <a:r>
              <a:rPr lang="en-US" sz="2000" b="1" dirty="0" smtClean="0">
                <a:solidFill>
                  <a:schemeClr val="bg1"/>
                </a:solidFill>
              </a:rPr>
              <a:t>. Do I have to tell my employer that I have HIV?</a:t>
            </a:r>
          </a:p>
        </p:txBody>
      </p:sp>
      <p:sp>
        <p:nvSpPr>
          <p:cNvPr id="2" name="Rectangle 1"/>
          <p:cNvSpPr/>
          <p:nvPr/>
        </p:nvSpPr>
        <p:spPr>
          <a:xfrm>
            <a:off x="228600" y="1289953"/>
            <a:ext cx="8534400" cy="4708981"/>
          </a:xfrm>
          <a:prstGeom prst="rect">
            <a:avLst/>
          </a:prstGeom>
        </p:spPr>
        <p:txBody>
          <a:bodyPr wrap="square">
            <a:spAutoFit/>
          </a:bodyPr>
          <a:lstStyle/>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You do not need to disclose your specific medical condition(s) to obtain accommodation.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You should provide relevant and appropriate information, explaining the disability-related limitations and requirements you have in order to fulfil the essential duties of your job.</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When considering a request for accommodation, your employer is entitled to ask for independent medical information confirming that you have a disability and describing the limitations it places on your ability to do your job.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Accommodation will always vary according to a person’s unique needs, and those needs may change over time.</a:t>
            </a:r>
          </a:p>
          <a:p>
            <a:pPr marL="285750" indent="-285750">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876849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667436"/>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17956"/>
            <a:ext cx="6553200" cy="430887"/>
          </a:xfrm>
          <a:prstGeom prst="rect">
            <a:avLst/>
          </a:prstGeom>
          <a:noFill/>
        </p:spPr>
        <p:txBody>
          <a:bodyPr wrap="square" rtlCol="0">
            <a:spAutoFit/>
          </a:bodyPr>
          <a:lstStyle/>
          <a:p>
            <a:r>
              <a:rPr lang="en-US" sz="2200" b="1" dirty="0" smtClean="0">
                <a:solidFill>
                  <a:schemeClr val="bg1"/>
                </a:solidFill>
              </a:rPr>
              <a:t>4.  How should I make a request for accommodation?</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5632311"/>
          </a:xfrm>
          <a:prstGeom prst="rect">
            <a:avLst/>
          </a:prstGeom>
        </p:spPr>
        <p:txBody>
          <a:bodyPr wrap="square">
            <a:spAutoFit/>
          </a:bodyPr>
          <a:lstStyle/>
          <a:p>
            <a:pPr marL="285750" indent="-285750">
              <a:buFont typeface="Arial" panose="020B0604020202020204" pitchFamily="34" charset="0"/>
              <a:buChar char="•"/>
            </a:pPr>
            <a:r>
              <a:rPr lang="en-US" sz="2000" dirty="0" smtClean="0"/>
              <a:t>In order to request accommodation in the workplace, you need to disclose to your employer that you have a disability and inform him or her of your needs and relevant restrictions or limitations.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If you need accommodation to continue working or to return to work, you have a duty to cooperate with your employer and to facilitate and accept reasonable accommodation.</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Cooperating might include:</a:t>
            </a:r>
          </a:p>
          <a:p>
            <a:pPr marL="285750" indent="-285750">
              <a:buFont typeface="Arial" panose="020B0604020202020204" pitchFamily="34" charset="0"/>
              <a:buChar char="•"/>
            </a:pPr>
            <a:endParaRPr lang="en-US" sz="2000" dirty="0" smtClean="0"/>
          </a:p>
          <a:p>
            <a:pPr marL="742950" lvl="1" indent="-285750">
              <a:buFont typeface="Arial" panose="020B0604020202020204" pitchFamily="34" charset="0"/>
              <a:buChar char="•"/>
            </a:pPr>
            <a:r>
              <a:rPr lang="en-US" sz="2000" dirty="0"/>
              <a:t>c</a:t>
            </a:r>
            <a:r>
              <a:rPr lang="en-US" sz="2000" dirty="0" smtClean="0"/>
              <a:t>ooperating to obtain necessary information (e.g., expert opinions)</a:t>
            </a:r>
          </a:p>
          <a:p>
            <a:pPr marL="742950" lvl="1" indent="-285750">
              <a:buFont typeface="Arial" panose="020B0604020202020204" pitchFamily="34" charset="0"/>
              <a:buChar char="•"/>
            </a:pPr>
            <a:r>
              <a:rPr lang="en-US" sz="2000" dirty="0"/>
              <a:t>d</a:t>
            </a:r>
            <a:r>
              <a:rPr lang="en-US" sz="2000" dirty="0" smtClean="0"/>
              <a:t>iscussing possible solutions</a:t>
            </a:r>
          </a:p>
          <a:p>
            <a:pPr marL="742950" lvl="1" indent="-285750">
              <a:buFont typeface="Arial" panose="020B0604020202020204" pitchFamily="34" charset="0"/>
              <a:buChar char="•"/>
            </a:pPr>
            <a:r>
              <a:rPr lang="en-US" sz="2000" dirty="0"/>
              <a:t>h</a:t>
            </a:r>
            <a:r>
              <a:rPr lang="en-US" sz="2000" dirty="0" smtClean="0"/>
              <a:t>elping to develop an accommodation plan</a:t>
            </a:r>
          </a:p>
          <a:p>
            <a:pPr marL="742950" lvl="1" indent="-285750">
              <a:buFont typeface="Arial" panose="020B0604020202020204" pitchFamily="34" charset="0"/>
              <a:buChar char="•"/>
            </a:pPr>
            <a:r>
              <a:rPr lang="en-US" sz="2000" dirty="0"/>
              <a:t>w</a:t>
            </a:r>
            <a:r>
              <a:rPr lang="en-US" sz="2000" dirty="0" smtClean="0"/>
              <a:t>orking with the employer on an ongoing basis to manage and monitor the accommodation process.</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3837331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769441"/>
          </a:xfrm>
          <a:prstGeom prst="rect">
            <a:avLst/>
          </a:prstGeom>
          <a:noFill/>
        </p:spPr>
        <p:txBody>
          <a:bodyPr wrap="square" rtlCol="0">
            <a:spAutoFit/>
          </a:bodyPr>
          <a:lstStyle/>
          <a:p>
            <a:r>
              <a:rPr lang="en-US" sz="2200" b="1" dirty="0" smtClean="0">
                <a:solidFill>
                  <a:schemeClr val="bg1"/>
                </a:solidFill>
              </a:rPr>
              <a:t>5.  What does my employer have to do if I request some accommodation?</a:t>
            </a:r>
            <a:r>
              <a:rPr lang="en-US" sz="2200" b="1" dirty="0" smtClean="0">
                <a:solidFill>
                  <a:schemeClr val="bg1"/>
                </a:solidFill>
              </a:rPr>
              <a:t> </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3785652"/>
          </a:xfrm>
          <a:prstGeom prst="rect">
            <a:avLst/>
          </a:prstGeom>
        </p:spPr>
        <p:txBody>
          <a:bodyPr wrap="square">
            <a:spAutoFit/>
          </a:bodyPr>
          <a:lstStyle/>
          <a:p>
            <a:pPr marL="285750" indent="-285750">
              <a:buFont typeface="Arial" panose="020B0604020202020204" pitchFamily="34" charset="0"/>
              <a:buChar char="•"/>
            </a:pPr>
            <a:r>
              <a:rPr lang="en-US" sz="2000" dirty="0" smtClean="0"/>
              <a:t>Your employer should respect your privacy and request only the information that is required to determine how to reasonably accommodate your needs.</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The employer should separate the </a:t>
            </a:r>
            <a:r>
              <a:rPr lang="en-US" sz="2000" i="1" dirty="0" smtClean="0"/>
              <a:t>essential duties </a:t>
            </a:r>
            <a:r>
              <a:rPr lang="en-US" sz="2000" dirty="0" smtClean="0"/>
              <a:t>of the job from the non-essential duties of the job. Only the essential duties should be considered in determining what accommodation is necessary.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Your employer cannot refuse to accommodate you without a legitimate reason. If the employer claims that the accommodation you require poses undue hardship, the employer is required to prove that this hardship is real, measurable and significant.    </a:t>
            </a:r>
            <a:endParaRPr lang="en-US" sz="2000" dirty="0"/>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2585506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728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46964"/>
            <a:ext cx="7162800" cy="819835"/>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210234"/>
            <a:ext cx="6553200" cy="769441"/>
          </a:xfrm>
          <a:prstGeom prst="rect">
            <a:avLst/>
          </a:prstGeom>
          <a:noFill/>
        </p:spPr>
        <p:txBody>
          <a:bodyPr wrap="square" rtlCol="0">
            <a:spAutoFit/>
          </a:bodyPr>
          <a:lstStyle/>
          <a:p>
            <a:r>
              <a:rPr lang="en-US" sz="2200" b="1" dirty="0" smtClean="0">
                <a:solidFill>
                  <a:schemeClr val="bg1"/>
                </a:solidFill>
              </a:rPr>
              <a:t>6.  If I belong to a trade union, can it help me with my request for accommodation?</a:t>
            </a:r>
            <a:endParaRPr lang="en-US" sz="2200" b="1" dirty="0" smtClean="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289953"/>
            <a:ext cx="8534400" cy="3477875"/>
          </a:xfrm>
          <a:prstGeom prst="rect">
            <a:avLst/>
          </a:prstGeom>
        </p:spPr>
        <p:txBody>
          <a:bodyPr wrap="square">
            <a:spAutoFit/>
          </a:bodyPr>
          <a:lstStyle/>
          <a:p>
            <a:pPr marL="285750" indent="-285750">
              <a:buFont typeface="Arial" panose="020B0604020202020204" pitchFamily="34" charset="0"/>
              <a:buChar char="•"/>
            </a:pPr>
            <a:r>
              <a:rPr lang="en-US" sz="2000" dirty="0"/>
              <a:t>C</a:t>
            </a:r>
            <a:r>
              <a:rPr lang="en-US" sz="2000" dirty="0" smtClean="0"/>
              <a:t>ollective agreements include the protections against discrimination set out in the applicable human rights code, including the employer’s duty to provide reasonable accommodation for employees with disabilities.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smtClean="0"/>
              <a:t>Your union can help you by supporting your request for accommodation in order to work.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smtClean="0"/>
              <a:t>The union also has a duty not to discriminate and to agree to reasonable measures by the employer to accommodate an employee with a disability, unless it would impose undue hardship on the union and its members.  </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2461458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TotalTime>
  <Words>1632</Words>
  <Application>Microsoft Office PowerPoint</Application>
  <PresentationFormat>On-screen Show (4:3)</PresentationFormat>
  <Paragraphs>166</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Kiran</dc:creator>
  <cp:lastModifiedBy>Alison Symington</cp:lastModifiedBy>
  <cp:revision>50</cp:revision>
  <dcterms:created xsi:type="dcterms:W3CDTF">2014-03-17T18:43:36Z</dcterms:created>
  <dcterms:modified xsi:type="dcterms:W3CDTF">2014-03-26T21:03:11Z</dcterms:modified>
</cp:coreProperties>
</file>