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7"/>
  </p:notesMasterIdLst>
  <p:sldIdLst>
    <p:sldId id="256" r:id="rId2"/>
    <p:sldId id="258" r:id="rId3"/>
    <p:sldId id="259" r:id="rId4"/>
    <p:sldId id="269" r:id="rId5"/>
    <p:sldId id="260" r:id="rId6"/>
    <p:sldId id="270" r:id="rId7"/>
    <p:sldId id="261" r:id="rId8"/>
    <p:sldId id="271" r:id="rId9"/>
    <p:sldId id="262" r:id="rId10"/>
    <p:sldId id="272" r:id="rId11"/>
    <p:sldId id="263" r:id="rId12"/>
    <p:sldId id="268" r:id="rId13"/>
    <p:sldId id="264" r:id="rId14"/>
    <p:sldId id="265" r:id="rId15"/>
    <p:sldId id="26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8E23"/>
    <a:srgbClr val="575859"/>
    <a:srgbClr val="B523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30" autoAdjust="0"/>
  </p:normalViewPr>
  <p:slideViewPr>
    <p:cSldViewPr>
      <p:cViewPr>
        <p:scale>
          <a:sx n="75" d="100"/>
          <a:sy n="75" d="100"/>
        </p:scale>
        <p:origin x="-1014" y="-6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50" d="100"/>
          <a:sy n="150" d="100"/>
        </p:scale>
        <p:origin x="-414" y="259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EBA934-112A-4522-9893-8F80D809E941}" type="datetimeFigureOut">
              <a:rPr lang="en-US" smtClean="0"/>
              <a:t>4/1/2014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8DA8E8-A921-4629-9284-5CB1AD34E9AF}" type="slidenum">
              <a:rPr lang="en-US" smtClean="0"/>
              <a:t>‹#›</a:t>
            </a:fld>
            <a:endParaRPr lang="en-US"/>
          </a:p>
        </p:txBody>
      </p:sp>
    </p:spTree>
    <p:extLst>
      <p:ext uri="{BB962C8B-B14F-4D97-AF65-F5344CB8AC3E}">
        <p14:creationId xmlns:p14="http://schemas.microsoft.com/office/powerpoint/2010/main" val="3721887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DA8E8-A921-4629-9284-5CB1AD34E9AF}" type="slidenum">
              <a:rPr lang="en-US" smtClean="0"/>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9F7D1-0151-4F52-B62B-EA41D4C00A98}" type="datetimeFigureOut">
              <a:rPr lang="en-US" smtClean="0"/>
              <a:pPr/>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F9F7D1-0151-4F52-B62B-EA41D4C00A98}" type="datetimeFigureOut">
              <a:rPr lang="en-US" smtClean="0"/>
              <a:pPr/>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F9F7D1-0151-4F52-B62B-EA41D4C00A98}" type="datetimeFigureOut">
              <a:rPr lang="en-US" smtClean="0"/>
              <a:pPr/>
              <a:t>4/1/2014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F9F7D1-0151-4F52-B62B-EA41D4C00A98}" type="datetimeFigureOut">
              <a:rPr lang="en-US" smtClean="0"/>
              <a:pPr/>
              <a:t>4/1/2014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F9F7D1-0151-4F52-B62B-EA41D4C00A98}" type="datetimeFigureOut">
              <a:rPr lang="en-US" smtClean="0"/>
              <a:pPr/>
              <a:t>4/1/2014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F9F7D1-0151-4F52-B62B-EA41D4C00A98}" type="datetimeFigureOut">
              <a:rPr lang="en-US" smtClean="0"/>
              <a:pPr/>
              <a:t>4/1/2014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9F7D1-0151-4F52-B62B-EA41D4C00A98}" type="datetimeFigureOut">
              <a:rPr lang="en-US" smtClean="0"/>
              <a:pPr/>
              <a:t>4/1/2014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9F7D1-0151-4F52-B62B-EA41D4C00A98}" type="datetimeFigureOut">
              <a:rPr lang="en-US" smtClean="0"/>
              <a:pPr/>
              <a:t>4/1/2014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04965-1282-4023-A448-6E85758FC68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F9F7D1-0151-4F52-B62B-EA41D4C00A98}" type="datetimeFigureOut">
              <a:rPr lang="en-US" smtClean="0"/>
              <a:pPr/>
              <a:t>4/1/2014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F04965-1282-4023-A448-6E85758FC68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aidslaw.ca/"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www.aidslaw.ca/criminallaw"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6858000" cy="68580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6858000" y="0"/>
            <a:ext cx="2286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352800" y="381000"/>
            <a:ext cx="990600" cy="838200"/>
          </a:xfrm>
          <a:prstGeom prst="ellipse">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381000"/>
            <a:ext cx="4038600" cy="838200"/>
          </a:xfrm>
          <a:custGeom>
            <a:avLst/>
            <a:gdLst>
              <a:gd name="connsiteX0" fmla="*/ 0 w 4038600"/>
              <a:gd name="connsiteY0" fmla="*/ 279406 h 1676400"/>
              <a:gd name="connsiteX1" fmla="*/ 81836 w 4038600"/>
              <a:gd name="connsiteY1" fmla="*/ 81836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81836 w 4038600"/>
              <a:gd name="connsiteY10" fmla="*/ 1594564 h 1676400"/>
              <a:gd name="connsiteX11" fmla="*/ 0 w 4038600"/>
              <a:gd name="connsiteY11" fmla="*/ 1396994 h 1676400"/>
              <a:gd name="connsiteX12" fmla="*/ 0 w 4038600"/>
              <a:gd name="connsiteY12" fmla="*/ 279406 h 1676400"/>
              <a:gd name="connsiteX0" fmla="*/ 52398 w 4090998"/>
              <a:gd name="connsiteY0" fmla="*/ 279406 h 1676400"/>
              <a:gd name="connsiteX1" fmla="*/ 52398 w 4090998"/>
              <a:gd name="connsiteY1" fmla="*/ 76200 h 1676400"/>
              <a:gd name="connsiteX2" fmla="*/ 331804 w 4090998"/>
              <a:gd name="connsiteY2" fmla="*/ 0 h 1676400"/>
              <a:gd name="connsiteX3" fmla="*/ 3811592 w 4090998"/>
              <a:gd name="connsiteY3" fmla="*/ 0 h 1676400"/>
              <a:gd name="connsiteX4" fmla="*/ 4009162 w 4090998"/>
              <a:gd name="connsiteY4" fmla="*/ 81836 h 1676400"/>
              <a:gd name="connsiteX5" fmla="*/ 4090998 w 4090998"/>
              <a:gd name="connsiteY5" fmla="*/ 279406 h 1676400"/>
              <a:gd name="connsiteX6" fmla="*/ 4090998 w 4090998"/>
              <a:gd name="connsiteY6" fmla="*/ 1396994 h 1676400"/>
              <a:gd name="connsiteX7" fmla="*/ 4009162 w 4090998"/>
              <a:gd name="connsiteY7" fmla="*/ 1594564 h 1676400"/>
              <a:gd name="connsiteX8" fmla="*/ 3811592 w 4090998"/>
              <a:gd name="connsiteY8" fmla="*/ 1676400 h 1676400"/>
              <a:gd name="connsiteX9" fmla="*/ 331804 w 4090998"/>
              <a:gd name="connsiteY9" fmla="*/ 1676400 h 1676400"/>
              <a:gd name="connsiteX10" fmla="*/ 134234 w 4090998"/>
              <a:gd name="connsiteY10" fmla="*/ 1594564 h 1676400"/>
              <a:gd name="connsiteX11" fmla="*/ 52398 w 4090998"/>
              <a:gd name="connsiteY11" fmla="*/ 1396994 h 1676400"/>
              <a:gd name="connsiteX12" fmla="*/ 52398 w 4090998"/>
              <a:gd name="connsiteY12" fmla="*/ 279406 h 1676400"/>
              <a:gd name="connsiteX0" fmla="*/ 52398 w 4090998"/>
              <a:gd name="connsiteY0" fmla="*/ 331805 h 1728799"/>
              <a:gd name="connsiteX1" fmla="*/ 52398 w 4090998"/>
              <a:gd name="connsiteY1" fmla="*/ 52399 h 1728799"/>
              <a:gd name="connsiteX2" fmla="*/ 331804 w 4090998"/>
              <a:gd name="connsiteY2" fmla="*/ 52399 h 1728799"/>
              <a:gd name="connsiteX3" fmla="*/ 3811592 w 4090998"/>
              <a:gd name="connsiteY3" fmla="*/ 52399 h 1728799"/>
              <a:gd name="connsiteX4" fmla="*/ 4009162 w 4090998"/>
              <a:gd name="connsiteY4" fmla="*/ 134235 h 1728799"/>
              <a:gd name="connsiteX5" fmla="*/ 4090998 w 4090998"/>
              <a:gd name="connsiteY5" fmla="*/ 331805 h 1728799"/>
              <a:gd name="connsiteX6" fmla="*/ 4090998 w 4090998"/>
              <a:gd name="connsiteY6" fmla="*/ 1449393 h 1728799"/>
              <a:gd name="connsiteX7" fmla="*/ 4009162 w 4090998"/>
              <a:gd name="connsiteY7" fmla="*/ 1646963 h 1728799"/>
              <a:gd name="connsiteX8" fmla="*/ 3811592 w 4090998"/>
              <a:gd name="connsiteY8" fmla="*/ 1728799 h 1728799"/>
              <a:gd name="connsiteX9" fmla="*/ 331804 w 4090998"/>
              <a:gd name="connsiteY9" fmla="*/ 1728799 h 1728799"/>
              <a:gd name="connsiteX10" fmla="*/ 134234 w 4090998"/>
              <a:gd name="connsiteY10" fmla="*/ 1646963 h 1728799"/>
              <a:gd name="connsiteX11" fmla="*/ 52398 w 4090998"/>
              <a:gd name="connsiteY11" fmla="*/ 1449393 h 1728799"/>
              <a:gd name="connsiteX12" fmla="*/ 52398 w 4090998"/>
              <a:gd name="connsiteY12" fmla="*/ 331805 h 1728799"/>
              <a:gd name="connsiteX0" fmla="*/ 52398 w 4090998"/>
              <a:gd name="connsiteY0" fmla="*/ 279406 h 1676400"/>
              <a:gd name="connsiteX1" fmla="*/ 52398 w 4090998"/>
              <a:gd name="connsiteY1" fmla="*/ 0 h 1676400"/>
              <a:gd name="connsiteX2" fmla="*/ 331804 w 4090998"/>
              <a:gd name="connsiteY2" fmla="*/ 0 h 1676400"/>
              <a:gd name="connsiteX3" fmla="*/ 3811592 w 4090998"/>
              <a:gd name="connsiteY3" fmla="*/ 0 h 1676400"/>
              <a:gd name="connsiteX4" fmla="*/ 4009162 w 4090998"/>
              <a:gd name="connsiteY4" fmla="*/ 81836 h 1676400"/>
              <a:gd name="connsiteX5" fmla="*/ 4090998 w 4090998"/>
              <a:gd name="connsiteY5" fmla="*/ 279406 h 1676400"/>
              <a:gd name="connsiteX6" fmla="*/ 4090998 w 4090998"/>
              <a:gd name="connsiteY6" fmla="*/ 1396994 h 1676400"/>
              <a:gd name="connsiteX7" fmla="*/ 4009162 w 4090998"/>
              <a:gd name="connsiteY7" fmla="*/ 1594564 h 1676400"/>
              <a:gd name="connsiteX8" fmla="*/ 3811592 w 4090998"/>
              <a:gd name="connsiteY8" fmla="*/ 1676400 h 1676400"/>
              <a:gd name="connsiteX9" fmla="*/ 331804 w 4090998"/>
              <a:gd name="connsiteY9" fmla="*/ 1676400 h 1676400"/>
              <a:gd name="connsiteX10" fmla="*/ 134234 w 4090998"/>
              <a:gd name="connsiteY10" fmla="*/ 1594564 h 1676400"/>
              <a:gd name="connsiteX11" fmla="*/ 52398 w 4090998"/>
              <a:gd name="connsiteY11" fmla="*/ 1396994 h 1676400"/>
              <a:gd name="connsiteX12" fmla="*/ 52398 w 4090998"/>
              <a:gd name="connsiteY12" fmla="*/ 279406 h 1676400"/>
              <a:gd name="connsiteX0" fmla="*/ 52398 w 4090998"/>
              <a:gd name="connsiteY0" fmla="*/ 279406 h 1676400"/>
              <a:gd name="connsiteX1" fmla="*/ 52398 w 4090998"/>
              <a:gd name="connsiteY1" fmla="*/ 0 h 1676400"/>
              <a:gd name="connsiteX2" fmla="*/ 331804 w 4090998"/>
              <a:gd name="connsiteY2" fmla="*/ 0 h 1676400"/>
              <a:gd name="connsiteX3" fmla="*/ 3811592 w 4090998"/>
              <a:gd name="connsiteY3" fmla="*/ 0 h 1676400"/>
              <a:gd name="connsiteX4" fmla="*/ 4009162 w 4090998"/>
              <a:gd name="connsiteY4" fmla="*/ 81836 h 1676400"/>
              <a:gd name="connsiteX5" fmla="*/ 4090998 w 4090998"/>
              <a:gd name="connsiteY5" fmla="*/ 279406 h 1676400"/>
              <a:gd name="connsiteX6" fmla="*/ 4090998 w 4090998"/>
              <a:gd name="connsiteY6" fmla="*/ 1396994 h 1676400"/>
              <a:gd name="connsiteX7" fmla="*/ 4009162 w 4090998"/>
              <a:gd name="connsiteY7" fmla="*/ 1594564 h 1676400"/>
              <a:gd name="connsiteX8" fmla="*/ 3811592 w 4090998"/>
              <a:gd name="connsiteY8" fmla="*/ 1676400 h 1676400"/>
              <a:gd name="connsiteX9" fmla="*/ 331804 w 4090998"/>
              <a:gd name="connsiteY9" fmla="*/ 1676400 h 1676400"/>
              <a:gd name="connsiteX10" fmla="*/ 134234 w 4090998"/>
              <a:gd name="connsiteY10" fmla="*/ 1594564 h 1676400"/>
              <a:gd name="connsiteX11" fmla="*/ 52398 w 4090998"/>
              <a:gd name="connsiteY11" fmla="*/ 1396994 h 1676400"/>
              <a:gd name="connsiteX12" fmla="*/ 52398 w 4090998"/>
              <a:gd name="connsiteY12" fmla="*/ 279406 h 1676400"/>
              <a:gd name="connsiteX0" fmla="*/ 0 w 4038600"/>
              <a:gd name="connsiteY0" fmla="*/ 279406 h 1676400"/>
              <a:gd name="connsiteX1" fmla="*/ 0 w 4038600"/>
              <a:gd name="connsiteY1" fmla="*/ 0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81836 w 4038600"/>
              <a:gd name="connsiteY10" fmla="*/ 1594564 h 1676400"/>
              <a:gd name="connsiteX11" fmla="*/ 0 w 4038600"/>
              <a:gd name="connsiteY11" fmla="*/ 1396994 h 1676400"/>
              <a:gd name="connsiteX12" fmla="*/ 0 w 4038600"/>
              <a:gd name="connsiteY12" fmla="*/ 279406 h 1676400"/>
              <a:gd name="connsiteX0" fmla="*/ 0 w 4038600"/>
              <a:gd name="connsiteY0" fmla="*/ 279406 h 1728799"/>
              <a:gd name="connsiteX1" fmla="*/ 0 w 4038600"/>
              <a:gd name="connsiteY1" fmla="*/ 0 h 1728799"/>
              <a:gd name="connsiteX2" fmla="*/ 279406 w 4038600"/>
              <a:gd name="connsiteY2" fmla="*/ 0 h 1728799"/>
              <a:gd name="connsiteX3" fmla="*/ 3759194 w 4038600"/>
              <a:gd name="connsiteY3" fmla="*/ 0 h 1728799"/>
              <a:gd name="connsiteX4" fmla="*/ 3956764 w 4038600"/>
              <a:gd name="connsiteY4" fmla="*/ 81836 h 1728799"/>
              <a:gd name="connsiteX5" fmla="*/ 4038600 w 4038600"/>
              <a:gd name="connsiteY5" fmla="*/ 279406 h 1728799"/>
              <a:gd name="connsiteX6" fmla="*/ 4038600 w 4038600"/>
              <a:gd name="connsiteY6" fmla="*/ 1396994 h 1728799"/>
              <a:gd name="connsiteX7" fmla="*/ 3956764 w 4038600"/>
              <a:gd name="connsiteY7" fmla="*/ 1594564 h 1728799"/>
              <a:gd name="connsiteX8" fmla="*/ 3759194 w 4038600"/>
              <a:gd name="connsiteY8" fmla="*/ 1676400 h 1728799"/>
              <a:gd name="connsiteX9" fmla="*/ 279406 w 4038600"/>
              <a:gd name="connsiteY9" fmla="*/ 1676400 h 1728799"/>
              <a:gd name="connsiteX10" fmla="*/ 76200 w 4038600"/>
              <a:gd name="connsiteY10" fmla="*/ 1676400 h 1728799"/>
              <a:gd name="connsiteX11" fmla="*/ 0 w 4038600"/>
              <a:gd name="connsiteY11" fmla="*/ 1396994 h 1728799"/>
              <a:gd name="connsiteX12" fmla="*/ 0 w 4038600"/>
              <a:gd name="connsiteY12" fmla="*/ 279406 h 1728799"/>
              <a:gd name="connsiteX0" fmla="*/ 0 w 4038600"/>
              <a:gd name="connsiteY0" fmla="*/ 279406 h 1676400"/>
              <a:gd name="connsiteX1" fmla="*/ 0 w 4038600"/>
              <a:gd name="connsiteY1" fmla="*/ 0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76200 w 4038600"/>
              <a:gd name="connsiteY10" fmla="*/ 1676400 h 1676400"/>
              <a:gd name="connsiteX11" fmla="*/ 0 w 4038600"/>
              <a:gd name="connsiteY11" fmla="*/ 1396994 h 1676400"/>
              <a:gd name="connsiteX12" fmla="*/ 0 w 4038600"/>
              <a:gd name="connsiteY12" fmla="*/ 279406 h 1676400"/>
              <a:gd name="connsiteX0" fmla="*/ 0 w 4038600"/>
              <a:gd name="connsiteY0" fmla="*/ 279406 h 1676400"/>
              <a:gd name="connsiteX1" fmla="*/ 0 w 4038600"/>
              <a:gd name="connsiteY1" fmla="*/ 0 h 1676400"/>
              <a:gd name="connsiteX2" fmla="*/ 279406 w 4038600"/>
              <a:gd name="connsiteY2" fmla="*/ 0 h 1676400"/>
              <a:gd name="connsiteX3" fmla="*/ 3759194 w 4038600"/>
              <a:gd name="connsiteY3" fmla="*/ 0 h 1676400"/>
              <a:gd name="connsiteX4" fmla="*/ 3956764 w 4038600"/>
              <a:gd name="connsiteY4" fmla="*/ 81836 h 1676400"/>
              <a:gd name="connsiteX5" fmla="*/ 4038600 w 4038600"/>
              <a:gd name="connsiteY5" fmla="*/ 279406 h 1676400"/>
              <a:gd name="connsiteX6" fmla="*/ 4038600 w 4038600"/>
              <a:gd name="connsiteY6" fmla="*/ 1396994 h 1676400"/>
              <a:gd name="connsiteX7" fmla="*/ 3956764 w 4038600"/>
              <a:gd name="connsiteY7" fmla="*/ 1594564 h 1676400"/>
              <a:gd name="connsiteX8" fmla="*/ 3759194 w 4038600"/>
              <a:gd name="connsiteY8" fmla="*/ 1676400 h 1676400"/>
              <a:gd name="connsiteX9" fmla="*/ 279406 w 4038600"/>
              <a:gd name="connsiteY9" fmla="*/ 1676400 h 1676400"/>
              <a:gd name="connsiteX10" fmla="*/ 76200 w 4038600"/>
              <a:gd name="connsiteY10" fmla="*/ 1676400 h 1676400"/>
              <a:gd name="connsiteX11" fmla="*/ 0 w 4038600"/>
              <a:gd name="connsiteY11" fmla="*/ 1396994 h 1676400"/>
              <a:gd name="connsiteX12" fmla="*/ 0 w 4038600"/>
              <a:gd name="connsiteY12" fmla="*/ 279406 h 1676400"/>
              <a:gd name="connsiteX0" fmla="*/ 74624 w 4113224"/>
              <a:gd name="connsiteY0" fmla="*/ 279406 h 1676400"/>
              <a:gd name="connsiteX1" fmla="*/ 74624 w 4113224"/>
              <a:gd name="connsiteY1" fmla="*/ 0 h 1676400"/>
              <a:gd name="connsiteX2" fmla="*/ 354030 w 4113224"/>
              <a:gd name="connsiteY2" fmla="*/ 0 h 1676400"/>
              <a:gd name="connsiteX3" fmla="*/ 3833818 w 4113224"/>
              <a:gd name="connsiteY3" fmla="*/ 0 h 1676400"/>
              <a:gd name="connsiteX4" fmla="*/ 4031388 w 4113224"/>
              <a:gd name="connsiteY4" fmla="*/ 81836 h 1676400"/>
              <a:gd name="connsiteX5" fmla="*/ 4113224 w 4113224"/>
              <a:gd name="connsiteY5" fmla="*/ 279406 h 1676400"/>
              <a:gd name="connsiteX6" fmla="*/ 4113224 w 4113224"/>
              <a:gd name="connsiteY6" fmla="*/ 1396994 h 1676400"/>
              <a:gd name="connsiteX7" fmla="*/ 4031388 w 4113224"/>
              <a:gd name="connsiteY7" fmla="*/ 1594564 h 1676400"/>
              <a:gd name="connsiteX8" fmla="*/ 3833818 w 4113224"/>
              <a:gd name="connsiteY8" fmla="*/ 1676400 h 1676400"/>
              <a:gd name="connsiteX9" fmla="*/ 354030 w 4113224"/>
              <a:gd name="connsiteY9" fmla="*/ 1676400 h 1676400"/>
              <a:gd name="connsiteX10" fmla="*/ 74624 w 4113224"/>
              <a:gd name="connsiteY10" fmla="*/ 1676400 h 1676400"/>
              <a:gd name="connsiteX11" fmla="*/ 74624 w 4113224"/>
              <a:gd name="connsiteY11" fmla="*/ 1396994 h 1676400"/>
              <a:gd name="connsiteX12" fmla="*/ 74624 w 4113224"/>
              <a:gd name="connsiteY12" fmla="*/ 279406 h 1676400"/>
              <a:gd name="connsiteX0" fmla="*/ 0 w 4038600"/>
              <a:gd name="connsiteY0" fmla="*/ 279406 h 1681151"/>
              <a:gd name="connsiteX1" fmla="*/ 0 w 4038600"/>
              <a:gd name="connsiteY1" fmla="*/ 0 h 1681151"/>
              <a:gd name="connsiteX2" fmla="*/ 279406 w 4038600"/>
              <a:gd name="connsiteY2" fmla="*/ 0 h 1681151"/>
              <a:gd name="connsiteX3" fmla="*/ 3759194 w 4038600"/>
              <a:gd name="connsiteY3" fmla="*/ 0 h 1681151"/>
              <a:gd name="connsiteX4" fmla="*/ 3956764 w 4038600"/>
              <a:gd name="connsiteY4" fmla="*/ 81836 h 1681151"/>
              <a:gd name="connsiteX5" fmla="*/ 4038600 w 4038600"/>
              <a:gd name="connsiteY5" fmla="*/ 279406 h 1681151"/>
              <a:gd name="connsiteX6" fmla="*/ 4038600 w 4038600"/>
              <a:gd name="connsiteY6" fmla="*/ 1396994 h 1681151"/>
              <a:gd name="connsiteX7" fmla="*/ 3956764 w 4038600"/>
              <a:gd name="connsiteY7" fmla="*/ 1594564 h 1681151"/>
              <a:gd name="connsiteX8" fmla="*/ 3759194 w 4038600"/>
              <a:gd name="connsiteY8" fmla="*/ 1676400 h 1681151"/>
              <a:gd name="connsiteX9" fmla="*/ 279406 w 4038600"/>
              <a:gd name="connsiteY9" fmla="*/ 1676400 h 1681151"/>
              <a:gd name="connsiteX10" fmla="*/ 0 w 4038600"/>
              <a:gd name="connsiteY10" fmla="*/ 1676400 h 1681151"/>
              <a:gd name="connsiteX11" fmla="*/ 0 w 4038600"/>
              <a:gd name="connsiteY11" fmla="*/ 1396994 h 1681151"/>
              <a:gd name="connsiteX12" fmla="*/ 0 w 4038600"/>
              <a:gd name="connsiteY12" fmla="*/ 279406 h 1681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38600" h="1681151">
                <a:moveTo>
                  <a:pt x="0" y="279406"/>
                </a:moveTo>
                <a:cubicBezTo>
                  <a:pt x="0" y="205303"/>
                  <a:pt x="4752" y="26999"/>
                  <a:pt x="0" y="0"/>
                </a:cubicBezTo>
                <a:cubicBezTo>
                  <a:pt x="1599" y="4751"/>
                  <a:pt x="205303" y="0"/>
                  <a:pt x="279406" y="0"/>
                </a:cubicBezTo>
                <a:lnTo>
                  <a:pt x="3759194" y="0"/>
                </a:lnTo>
                <a:cubicBezTo>
                  <a:pt x="3833297" y="0"/>
                  <a:pt x="3904365" y="29438"/>
                  <a:pt x="3956764" y="81836"/>
                </a:cubicBezTo>
                <a:cubicBezTo>
                  <a:pt x="4009163" y="134235"/>
                  <a:pt x="4038600" y="205303"/>
                  <a:pt x="4038600" y="279406"/>
                </a:cubicBezTo>
                <a:lnTo>
                  <a:pt x="4038600" y="1396994"/>
                </a:lnTo>
                <a:cubicBezTo>
                  <a:pt x="4038600" y="1471097"/>
                  <a:pt x="4009163" y="1542165"/>
                  <a:pt x="3956764" y="1594564"/>
                </a:cubicBezTo>
                <a:cubicBezTo>
                  <a:pt x="3904365" y="1646963"/>
                  <a:pt x="3833297" y="1676400"/>
                  <a:pt x="3759194" y="1676400"/>
                </a:cubicBezTo>
                <a:lnTo>
                  <a:pt x="279406" y="1676400"/>
                </a:lnTo>
                <a:lnTo>
                  <a:pt x="0" y="1676400"/>
                </a:lnTo>
                <a:cubicBezTo>
                  <a:pt x="7926" y="1681151"/>
                  <a:pt x="0" y="1471097"/>
                  <a:pt x="0" y="1396994"/>
                </a:cubicBezTo>
                <a:lnTo>
                  <a:pt x="0" y="279406"/>
                </a:lnTo>
                <a:close/>
              </a:path>
            </a:pathLst>
          </a:custGeom>
          <a:solidFill>
            <a:srgbClr val="575859"/>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b="1" dirty="0" smtClean="0">
                <a:latin typeface="+mj-lt"/>
                <a:cs typeface="Arial" pitchFamily="34" charset="0"/>
              </a:rPr>
              <a:t>Living with HIV</a:t>
            </a:r>
            <a:endParaRPr lang="en-US" sz="4200" b="1" dirty="0">
              <a:latin typeface="+mj-lt"/>
              <a:cs typeface="Arial" pitchFamily="34" charset="0"/>
            </a:endParaRPr>
          </a:p>
        </p:txBody>
      </p:sp>
      <p:sp>
        <p:nvSpPr>
          <p:cNvPr id="15" name="TextBox 14"/>
          <p:cNvSpPr txBox="1"/>
          <p:nvPr/>
        </p:nvSpPr>
        <p:spPr>
          <a:xfrm>
            <a:off x="609600" y="1219200"/>
            <a:ext cx="2819400" cy="1323439"/>
          </a:xfrm>
          <a:prstGeom prst="rect">
            <a:avLst/>
          </a:prstGeom>
          <a:noFill/>
        </p:spPr>
        <p:txBody>
          <a:bodyPr wrap="square" rtlCol="0">
            <a:spAutoFit/>
          </a:bodyPr>
          <a:lstStyle/>
          <a:p>
            <a:r>
              <a:rPr lang="en-US" sz="8000" b="1" dirty="0" smtClean="0">
                <a:solidFill>
                  <a:srgbClr val="F68E23"/>
                </a:solidFill>
              </a:rPr>
              <a:t>Know</a:t>
            </a:r>
          </a:p>
        </p:txBody>
      </p:sp>
      <p:sp>
        <p:nvSpPr>
          <p:cNvPr id="16" name="TextBox 15"/>
          <p:cNvSpPr txBox="1"/>
          <p:nvPr/>
        </p:nvSpPr>
        <p:spPr>
          <a:xfrm>
            <a:off x="685800" y="2057400"/>
            <a:ext cx="2819400" cy="1323439"/>
          </a:xfrm>
          <a:prstGeom prst="rect">
            <a:avLst/>
          </a:prstGeom>
          <a:noFill/>
        </p:spPr>
        <p:txBody>
          <a:bodyPr wrap="square" rtlCol="0">
            <a:spAutoFit/>
          </a:bodyPr>
          <a:lstStyle/>
          <a:p>
            <a:r>
              <a:rPr lang="en-US" sz="8000" b="1" dirty="0" smtClean="0">
                <a:solidFill>
                  <a:srgbClr val="F68E23"/>
                </a:solidFill>
              </a:rPr>
              <a:t>Your</a:t>
            </a:r>
          </a:p>
        </p:txBody>
      </p:sp>
      <p:sp>
        <p:nvSpPr>
          <p:cNvPr id="17" name="TextBox 16"/>
          <p:cNvSpPr txBox="1"/>
          <p:nvPr/>
        </p:nvSpPr>
        <p:spPr>
          <a:xfrm>
            <a:off x="2057400" y="3048000"/>
            <a:ext cx="2819400" cy="1323439"/>
          </a:xfrm>
          <a:prstGeom prst="rect">
            <a:avLst/>
          </a:prstGeom>
          <a:noFill/>
        </p:spPr>
        <p:txBody>
          <a:bodyPr wrap="square" rtlCol="0">
            <a:spAutoFit/>
          </a:bodyPr>
          <a:lstStyle/>
          <a:p>
            <a:r>
              <a:rPr lang="en-US" sz="8000" b="1" dirty="0" smtClean="0">
                <a:solidFill>
                  <a:schemeClr val="bg1"/>
                </a:solidFill>
              </a:rPr>
              <a:t>Rights</a:t>
            </a:r>
          </a:p>
        </p:txBody>
      </p:sp>
      <p:sp>
        <p:nvSpPr>
          <p:cNvPr id="18" name="TextBox 17"/>
          <p:cNvSpPr txBox="1"/>
          <p:nvPr/>
        </p:nvSpPr>
        <p:spPr>
          <a:xfrm>
            <a:off x="2209800" y="5257800"/>
            <a:ext cx="4267200" cy="1200329"/>
          </a:xfrm>
          <a:prstGeom prst="rect">
            <a:avLst/>
          </a:prstGeom>
          <a:noFill/>
        </p:spPr>
        <p:txBody>
          <a:bodyPr wrap="square" rtlCol="0">
            <a:spAutoFit/>
          </a:bodyPr>
          <a:lstStyle/>
          <a:p>
            <a:pPr algn="r"/>
            <a:r>
              <a:rPr lang="en-US" sz="3600" spc="600" dirty="0" smtClean="0">
                <a:effectLst>
                  <a:outerShdw blurRad="38100" dist="38100" dir="2700000" algn="tl">
                    <a:srgbClr val="000000">
                      <a:alpha val="43137"/>
                    </a:srgbClr>
                  </a:outerShdw>
                </a:effectLst>
              </a:rPr>
              <a:t>Disclosure </a:t>
            </a:r>
          </a:p>
          <a:p>
            <a:pPr algn="r"/>
            <a:r>
              <a:rPr lang="en-US" sz="3600" spc="600" dirty="0" smtClean="0">
                <a:effectLst>
                  <a:outerShdw blurRad="38100" dist="38100" dir="2700000" algn="tl">
                    <a:srgbClr val="000000">
                      <a:alpha val="43137"/>
                    </a:srgbClr>
                  </a:outerShdw>
                </a:effectLst>
              </a:rPr>
              <a:t>at work</a:t>
            </a:r>
            <a:endParaRPr lang="en-US" sz="3600" spc="600" dirty="0">
              <a:effectLst>
                <a:outerShdw blurRad="38100" dist="38100" dir="2700000" algn="tl">
                  <a:srgbClr val="000000">
                    <a:alpha val="43137"/>
                  </a:srgbClr>
                </a:outerShdw>
              </a:effectLst>
            </a:endParaRPr>
          </a:p>
        </p:txBody>
      </p:sp>
      <p:pic>
        <p:nvPicPr>
          <p:cNvPr id="24" name="Picture 23" descr="Black.jpg"/>
          <p:cNvPicPr>
            <a:picLocks noChangeAspect="1"/>
          </p:cNvPicPr>
          <p:nvPr/>
        </p:nvPicPr>
        <p:blipFill>
          <a:blip r:embed="rId2" cstate="print"/>
          <a:srcRect t="2041" r="2238"/>
          <a:stretch>
            <a:fillRect/>
          </a:stretch>
        </p:blipFill>
        <p:spPr>
          <a:xfrm>
            <a:off x="7239000" y="5334000"/>
            <a:ext cx="1524000" cy="1524000"/>
          </a:xfrm>
          <a:prstGeom prst="rect">
            <a:avLst/>
          </a:prstGeom>
        </p:spPr>
      </p:pic>
      <p:sp>
        <p:nvSpPr>
          <p:cNvPr id="25" name="TextBox 24"/>
          <p:cNvSpPr txBox="1"/>
          <p:nvPr/>
        </p:nvSpPr>
        <p:spPr>
          <a:xfrm>
            <a:off x="7162800" y="914400"/>
            <a:ext cx="1600200" cy="2246769"/>
          </a:xfrm>
          <a:prstGeom prst="rect">
            <a:avLst/>
          </a:prstGeom>
          <a:noFill/>
        </p:spPr>
        <p:txBody>
          <a:bodyPr wrap="square" rtlCol="0">
            <a:spAutoFit/>
          </a:bodyPr>
          <a:lstStyle/>
          <a:p>
            <a:r>
              <a:rPr lang="en-US" sz="1400" dirty="0" smtClean="0">
                <a:solidFill>
                  <a:schemeClr val="bg1">
                    <a:lumMod val="50000"/>
                  </a:schemeClr>
                </a:solidFill>
              </a:rPr>
              <a:t>The information contained in this publication is information about the law, but it is not legal advice. For legal advice, please contact a lawyer in your region.</a:t>
            </a:r>
            <a:endParaRPr lang="en-US" sz="1400" dirty="0">
              <a:solidFill>
                <a:schemeClr val="bg1">
                  <a:lumMod val="50000"/>
                </a:schemeClr>
              </a:solidFill>
            </a:endParaRPr>
          </a:p>
        </p:txBody>
      </p:sp>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30" name="Rounded Rectangle 29"/>
          <p:cNvSpPr/>
          <p:nvPr/>
        </p:nvSpPr>
        <p:spPr>
          <a:xfrm>
            <a:off x="1600200" y="4648200"/>
            <a:ext cx="457200" cy="457200"/>
          </a:xfrm>
          <a:prstGeom prst="roundRect">
            <a:avLst/>
          </a:prstGeom>
          <a:solidFill>
            <a:srgbClr val="F68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a:t>
            </a:r>
            <a:endParaRPr lang="en-US" dirty="0"/>
          </a:p>
        </p:txBody>
      </p:sp>
      <p:sp>
        <p:nvSpPr>
          <p:cNvPr id="31" name="Rounded Rectangle 30"/>
          <p:cNvSpPr/>
          <p:nvPr/>
        </p:nvSpPr>
        <p:spPr>
          <a:xfrm>
            <a:off x="22098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p:cNvSpPr/>
          <p:nvPr/>
        </p:nvSpPr>
        <p:spPr>
          <a:xfrm>
            <a:off x="28194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ounded Rectangle 32"/>
          <p:cNvSpPr/>
          <p:nvPr/>
        </p:nvSpPr>
        <p:spPr>
          <a:xfrm>
            <a:off x="34290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p:cNvSpPr/>
          <p:nvPr/>
        </p:nvSpPr>
        <p:spPr>
          <a:xfrm>
            <a:off x="40386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ounded Rectangle 34"/>
          <p:cNvSpPr/>
          <p:nvPr/>
        </p:nvSpPr>
        <p:spPr>
          <a:xfrm>
            <a:off x="46482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p:cNvSpPr/>
          <p:nvPr/>
        </p:nvSpPr>
        <p:spPr>
          <a:xfrm>
            <a:off x="52578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p:cNvSpPr/>
          <p:nvPr/>
        </p:nvSpPr>
        <p:spPr>
          <a:xfrm>
            <a:off x="5867400" y="4648200"/>
            <a:ext cx="457200" cy="4572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620000" cy="13716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553200" cy="1107996"/>
          </a:xfrm>
          <a:prstGeom prst="rect">
            <a:avLst/>
          </a:prstGeom>
          <a:noFill/>
        </p:spPr>
        <p:txBody>
          <a:bodyPr wrap="square" rtlCol="0">
            <a:spAutoFit/>
          </a:bodyPr>
          <a:lstStyle/>
          <a:p>
            <a:r>
              <a:rPr lang="en-US" b="1" dirty="0">
                <a:solidFill>
                  <a:schemeClr val="bg1"/>
                </a:solidFill>
              </a:rPr>
              <a:t>8. </a:t>
            </a:r>
            <a:r>
              <a:rPr lang="en-US" sz="2200" b="1" dirty="0">
                <a:solidFill>
                  <a:schemeClr val="bg1"/>
                </a:solidFill>
              </a:rPr>
              <a:t>Can my employer (or my employer’s insurance company) refuse to provide me with health or disability benefits because I have HIV?</a:t>
            </a:r>
          </a:p>
        </p:txBody>
      </p:sp>
      <p:sp>
        <p:nvSpPr>
          <p:cNvPr id="11" name="TextBox 10"/>
          <p:cNvSpPr txBox="1"/>
          <p:nvPr/>
        </p:nvSpPr>
        <p:spPr>
          <a:xfrm>
            <a:off x="152400" y="762000"/>
            <a:ext cx="8763000" cy="4339650"/>
          </a:xfrm>
          <a:prstGeom prst="rect">
            <a:avLst/>
          </a:prstGeom>
          <a:noFill/>
        </p:spPr>
        <p:txBody>
          <a:bodyPr wrap="square" rtlCol="0">
            <a:spAutoFit/>
          </a:bodyPr>
          <a:lstStyle/>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Your </a:t>
            </a:r>
            <a:r>
              <a:rPr lang="en-US" sz="2000" dirty="0"/>
              <a:t>employer (or the insurance company) can not refuse to provide you with health or disability benefits because you have HIV as opposed to some other health condition</a:t>
            </a:r>
            <a:r>
              <a:rPr lang="en-US" sz="2000" dirty="0" smtClean="0"/>
              <a:t>.</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Many group insurance plans have “pre-existing condition” clauses. </a:t>
            </a:r>
            <a:r>
              <a:rPr lang="en-US" sz="2000" dirty="0" smtClean="0"/>
              <a:t>If </a:t>
            </a:r>
            <a:r>
              <a:rPr lang="en-US" sz="2000" dirty="0"/>
              <a:t>you were HIV-positive before you started working for the employer, these plans may require you to pay an additional charge for coverage, may require a period of time to pass before you make a claim related to the pre-existing condition, or may exclude any coverage at all for expense related to the pre-existing condition. </a:t>
            </a:r>
          </a:p>
          <a:p>
            <a:endParaRPr lang="en-US" sz="1600" dirty="0" smtClean="0"/>
          </a:p>
        </p:txBody>
      </p:sp>
    </p:spTree>
    <p:extLst>
      <p:ext uri="{BB962C8B-B14F-4D97-AF65-F5344CB8AC3E}">
        <p14:creationId xmlns:p14="http://schemas.microsoft.com/office/powerpoint/2010/main" val="8113547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598"/>
            <a:ext cx="7162800" cy="845642"/>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a:p>
        </p:txBody>
      </p:sp>
      <p:sp>
        <p:nvSpPr>
          <p:cNvPr id="21" name="TextBox 20"/>
          <p:cNvSpPr txBox="1"/>
          <p:nvPr/>
        </p:nvSpPr>
        <p:spPr>
          <a:xfrm>
            <a:off x="228600" y="304800"/>
            <a:ext cx="6553200" cy="769441"/>
          </a:xfrm>
          <a:prstGeom prst="rect">
            <a:avLst/>
          </a:prstGeom>
          <a:noFill/>
        </p:spPr>
        <p:txBody>
          <a:bodyPr wrap="square" rtlCol="0">
            <a:spAutoFit/>
          </a:bodyPr>
          <a:lstStyle/>
          <a:p>
            <a:r>
              <a:rPr lang="en-US" sz="2200" b="1" dirty="0" smtClean="0">
                <a:solidFill>
                  <a:schemeClr val="bg1"/>
                </a:solidFill>
              </a:rPr>
              <a:t>9. Do I have to disclose I have HIV to claim benefits under my workplace insurance?</a:t>
            </a:r>
          </a:p>
        </p:txBody>
      </p:sp>
      <p:sp>
        <p:nvSpPr>
          <p:cNvPr id="11" name="TextBox 10"/>
          <p:cNvSpPr txBox="1"/>
          <p:nvPr/>
        </p:nvSpPr>
        <p:spPr>
          <a:xfrm>
            <a:off x="152400" y="762000"/>
            <a:ext cx="8763000" cy="2739211"/>
          </a:xfrm>
          <a:prstGeom prst="rect">
            <a:avLst/>
          </a:prstGeom>
          <a:noFill/>
        </p:spPr>
        <p:txBody>
          <a:bodyPr wrap="square" rtlCol="0">
            <a:spAutoFit/>
          </a:bodyPr>
          <a:lstStyle/>
          <a:p>
            <a:pPr marL="285750" indent="-285750">
              <a:buFont typeface="Arial" panose="020B0604020202020204" pitchFamily="34" charset="0"/>
              <a:buChar char="•"/>
            </a:pPr>
            <a:endParaRPr lang="en-US" sz="1600" dirty="0" smtClean="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2000" dirty="0" smtClean="0"/>
              <a:t>You will need to provide medical documentation in order to claim benefits. </a:t>
            </a:r>
            <a:r>
              <a:rPr lang="en-US" sz="2000" dirty="0" smtClean="0"/>
              <a:t>Your </a:t>
            </a:r>
            <a:r>
              <a:rPr lang="en-US" sz="2000" dirty="0" smtClean="0"/>
              <a:t>doctors may therefore need to reveal specific conditions and diagnoses to the insurance company when you apply for benefits or submit a claim form.</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If your paperwork will pass through the hands of your employer or someone in your human resources company, you may prefer to submit it in a sealed envelope or send it directly to the insurance company.   </a:t>
            </a:r>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597"/>
            <a:ext cx="7162800" cy="1184198"/>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553200" cy="1107996"/>
          </a:xfrm>
          <a:prstGeom prst="rect">
            <a:avLst/>
          </a:prstGeom>
          <a:noFill/>
        </p:spPr>
        <p:txBody>
          <a:bodyPr wrap="square" rtlCol="0">
            <a:spAutoFit/>
          </a:bodyPr>
          <a:lstStyle/>
          <a:p>
            <a:r>
              <a:rPr lang="en-US" sz="2200" b="1" dirty="0">
                <a:solidFill>
                  <a:schemeClr val="bg1"/>
                </a:solidFill>
              </a:rPr>
              <a:t>10. If I request accommodations at work or need time off, do I need to tell my employer it is because I have HIV? </a:t>
            </a:r>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
        <p:nvSpPr>
          <p:cNvPr id="2" name="Rectangle 1"/>
          <p:cNvSpPr/>
          <p:nvPr/>
        </p:nvSpPr>
        <p:spPr>
          <a:xfrm>
            <a:off x="228600" y="1676400"/>
            <a:ext cx="8610600" cy="1938992"/>
          </a:xfrm>
          <a:prstGeom prst="rect">
            <a:avLst/>
          </a:prstGeom>
        </p:spPr>
        <p:txBody>
          <a:bodyPr wrap="square">
            <a:spAutoFit/>
          </a:bodyPr>
          <a:lstStyle/>
          <a:p>
            <a:pPr marL="285750" indent="-285750">
              <a:buFont typeface="Arial" panose="020B0604020202020204" pitchFamily="34" charset="0"/>
              <a:buChar char="•"/>
            </a:pPr>
            <a:r>
              <a:rPr lang="en-US" sz="2000" dirty="0"/>
              <a:t>To request accommodation, you do not need to provide a specific diagnosis to your employer. </a:t>
            </a: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You will likely need to provide medical documentation of the specific limitations or requirements that you have in order to be able to perform the essential duties of your job.</a:t>
            </a:r>
          </a:p>
        </p:txBody>
      </p:sp>
    </p:spTree>
    <p:extLst>
      <p:ext uri="{BB962C8B-B14F-4D97-AF65-F5344CB8AC3E}">
        <p14:creationId xmlns:p14="http://schemas.microsoft.com/office/powerpoint/2010/main" val="14432828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914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609600" y="1524000"/>
            <a:ext cx="7772400" cy="3477875"/>
          </a:xfrm>
          <a:prstGeom prst="rect">
            <a:avLst/>
          </a:prstGeom>
          <a:noFill/>
        </p:spPr>
        <p:txBody>
          <a:bodyPr wrap="square" rtlCol="0">
            <a:spAutoFit/>
          </a:bodyPr>
          <a:lstStyle/>
          <a:p>
            <a:pPr marL="342900" indent="-342900">
              <a:buAutoNum type="arabicPeriod"/>
            </a:pPr>
            <a:r>
              <a:rPr lang="en-US" sz="2000" dirty="0" smtClean="0"/>
              <a:t>You have been living with HIV for more than 10 years and have an undetectable viral load. You decide that you want to pursue a career as a police officer. You discover that the application form to join the local police force asks if you have any communicable diseases such as HIV or Hepatitis C. What will you do?</a:t>
            </a:r>
          </a:p>
          <a:p>
            <a:pPr marL="342900" indent="-342900">
              <a:buAutoNum type="arabicPeriod"/>
            </a:pPr>
            <a:endParaRPr lang="en-US" sz="2000" dirty="0"/>
          </a:p>
          <a:p>
            <a:endParaRPr lang="en-US" sz="2000" dirty="0"/>
          </a:p>
          <a:p>
            <a:pPr marL="342900" indent="-342900">
              <a:buAutoNum type="arabicPeriod"/>
            </a:pPr>
            <a:r>
              <a:rPr lang="en-US" sz="2000" dirty="0" smtClean="0"/>
              <a:t>You have not told your employer or anyone you work with that you are living with HIV. Lately you have not been feeling well and your doctor has suggested that you should work shorter hours and take frequent breaks? What options do you have?  </a:t>
            </a:r>
          </a:p>
        </p:txBody>
      </p:sp>
      <p:sp>
        <p:nvSpPr>
          <p:cNvPr id="11" name="Rounded Rectangle 10"/>
          <p:cNvSpPr/>
          <p:nvPr/>
        </p:nvSpPr>
        <p:spPr>
          <a:xfrm>
            <a:off x="1219200" y="152400"/>
            <a:ext cx="6477000" cy="9906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13" name="TextBox 12"/>
          <p:cNvSpPr txBox="1"/>
          <p:nvPr/>
        </p:nvSpPr>
        <p:spPr>
          <a:xfrm>
            <a:off x="1447800" y="304800"/>
            <a:ext cx="6096000" cy="615553"/>
          </a:xfrm>
          <a:prstGeom prst="rect">
            <a:avLst/>
          </a:prstGeom>
          <a:noFill/>
        </p:spPr>
        <p:txBody>
          <a:bodyPr wrap="square" rtlCol="0">
            <a:spAutoFit/>
          </a:bodyPr>
          <a:lstStyle/>
          <a:p>
            <a:pPr algn="ctr"/>
            <a:r>
              <a:rPr lang="en-US" sz="3400" b="1" dirty="0" smtClean="0">
                <a:solidFill>
                  <a:schemeClr val="bg1"/>
                </a:solidFill>
              </a:rPr>
              <a:t>Scenarios</a:t>
            </a:r>
            <a:endParaRPr lang="en-US" sz="3400" b="1"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914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609600" y="1524000"/>
            <a:ext cx="7772400" cy="1015663"/>
          </a:xfrm>
          <a:prstGeom prst="rect">
            <a:avLst/>
          </a:prstGeom>
          <a:noFill/>
        </p:spPr>
        <p:txBody>
          <a:bodyPr wrap="square" rtlCol="0">
            <a:spAutoFit/>
          </a:bodyPr>
          <a:lstStyle/>
          <a:p>
            <a:r>
              <a:rPr lang="en-US" sz="2000" dirty="0" smtClean="0"/>
              <a:t>Which laws apply to your situation depends on where you live and for whom you work.  Consult a lawyer, legal clinic or your union representative for guidance.</a:t>
            </a:r>
          </a:p>
        </p:txBody>
      </p:sp>
      <p:sp>
        <p:nvSpPr>
          <p:cNvPr id="11" name="Rounded Rectangle 10"/>
          <p:cNvSpPr/>
          <p:nvPr/>
        </p:nvSpPr>
        <p:spPr>
          <a:xfrm>
            <a:off x="1219200" y="152400"/>
            <a:ext cx="6477000" cy="9906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13" name="TextBox 12"/>
          <p:cNvSpPr txBox="1"/>
          <p:nvPr/>
        </p:nvSpPr>
        <p:spPr>
          <a:xfrm>
            <a:off x="1447800" y="304800"/>
            <a:ext cx="6096000" cy="615553"/>
          </a:xfrm>
          <a:prstGeom prst="rect">
            <a:avLst/>
          </a:prstGeom>
          <a:noFill/>
        </p:spPr>
        <p:txBody>
          <a:bodyPr wrap="square" rtlCol="0">
            <a:spAutoFit/>
          </a:bodyPr>
          <a:lstStyle/>
          <a:p>
            <a:pPr algn="ctr"/>
            <a:r>
              <a:rPr lang="en-US" sz="3400" b="1" dirty="0" smtClean="0">
                <a:solidFill>
                  <a:schemeClr val="bg1"/>
                </a:solidFill>
              </a:rPr>
              <a:t>Conclusions</a:t>
            </a:r>
            <a:endParaRPr lang="en-US" sz="3400" b="1" dirty="0">
              <a:solidFill>
                <a:schemeClr val="bg1"/>
              </a:solidFill>
            </a:endParaRPr>
          </a:p>
        </p:txBody>
      </p:sp>
      <p:sp>
        <p:nvSpPr>
          <p:cNvPr id="9" name="Oval 8"/>
          <p:cNvSpPr/>
          <p:nvPr/>
        </p:nvSpPr>
        <p:spPr>
          <a:xfrm>
            <a:off x="228600" y="3048000"/>
            <a:ext cx="3276600" cy="3124200"/>
          </a:xfrm>
          <a:prstGeom prst="ellipse">
            <a:avLst/>
          </a:prstGeom>
          <a:solidFill>
            <a:srgbClr val="F68E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81000" y="3200400"/>
            <a:ext cx="2514600" cy="2362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38200" y="3505200"/>
            <a:ext cx="2209800" cy="2585323"/>
          </a:xfrm>
          <a:prstGeom prst="rect">
            <a:avLst/>
          </a:prstGeom>
          <a:noFill/>
        </p:spPr>
        <p:txBody>
          <a:bodyPr wrap="square" rtlCol="0">
            <a:spAutoFit/>
          </a:bodyPr>
          <a:lstStyle/>
          <a:p>
            <a:r>
              <a:rPr lang="en-US" dirty="0" smtClean="0"/>
              <a:t>In most cases, you do not have to tell your employer or anyone you work with that you have HIV.  Whether or not you disclose at work should be entirely up to you. </a:t>
            </a:r>
            <a:endParaRPr lang="en-US" dirty="0"/>
          </a:p>
        </p:txBody>
      </p:sp>
      <p:sp>
        <p:nvSpPr>
          <p:cNvPr id="16" name="TextBox 15"/>
          <p:cNvSpPr txBox="1"/>
          <p:nvPr/>
        </p:nvSpPr>
        <p:spPr>
          <a:xfrm>
            <a:off x="5181600" y="3352800"/>
            <a:ext cx="2514600" cy="2246769"/>
          </a:xfrm>
          <a:prstGeom prst="rect">
            <a:avLst/>
          </a:prstGeom>
          <a:noFill/>
        </p:spPr>
        <p:txBody>
          <a:bodyPr wrap="square" rtlCol="0">
            <a:spAutoFit/>
          </a:bodyPr>
          <a:lstStyle/>
          <a:p>
            <a:r>
              <a:rPr lang="en-US" sz="2000" dirty="0" smtClean="0"/>
              <a:t>In practice, it is often difficult to control the flow of information in the workplace and legal remedies are limited if a breach of privacy occurs.  </a:t>
            </a: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6858000" cy="68580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6858000" y="0"/>
            <a:ext cx="2286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descr="Black.jpg"/>
          <p:cNvPicPr>
            <a:picLocks noChangeAspect="1"/>
          </p:cNvPicPr>
          <p:nvPr/>
        </p:nvPicPr>
        <p:blipFill>
          <a:blip r:embed="rId2" cstate="print"/>
          <a:srcRect t="2041" r="2238"/>
          <a:stretch>
            <a:fillRect/>
          </a:stretch>
        </p:blipFill>
        <p:spPr>
          <a:xfrm>
            <a:off x="7239000" y="5334000"/>
            <a:ext cx="1524000" cy="15240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2" name="TextBox 21"/>
          <p:cNvSpPr txBox="1"/>
          <p:nvPr/>
        </p:nvSpPr>
        <p:spPr>
          <a:xfrm>
            <a:off x="1295400" y="609600"/>
            <a:ext cx="4648200" cy="923330"/>
          </a:xfrm>
          <a:prstGeom prst="rect">
            <a:avLst/>
          </a:prstGeom>
          <a:noFill/>
        </p:spPr>
        <p:txBody>
          <a:bodyPr wrap="square" rtlCol="0">
            <a:spAutoFit/>
          </a:bodyPr>
          <a:lstStyle/>
          <a:p>
            <a:pPr algn="ctr"/>
            <a:r>
              <a:rPr lang="en-US" sz="5400" b="1" dirty="0" smtClean="0">
                <a:solidFill>
                  <a:srgbClr val="F68E23"/>
                </a:solidFill>
              </a:rPr>
              <a:t>Thank You!</a:t>
            </a:r>
            <a:endParaRPr lang="en-US" sz="5400" b="1" dirty="0">
              <a:solidFill>
                <a:srgbClr val="F68E23"/>
              </a:solidFill>
            </a:endParaRPr>
          </a:p>
        </p:txBody>
      </p:sp>
      <p:sp>
        <p:nvSpPr>
          <p:cNvPr id="23" name="TextBox 22"/>
          <p:cNvSpPr txBox="1"/>
          <p:nvPr/>
        </p:nvSpPr>
        <p:spPr>
          <a:xfrm>
            <a:off x="685800" y="2286000"/>
            <a:ext cx="5486400" cy="3046988"/>
          </a:xfrm>
          <a:prstGeom prst="rect">
            <a:avLst/>
          </a:prstGeom>
          <a:noFill/>
        </p:spPr>
        <p:txBody>
          <a:bodyPr wrap="square" rtlCol="0">
            <a:spAutoFit/>
          </a:bodyPr>
          <a:lstStyle/>
          <a:p>
            <a:endParaRPr lang="en-US" sz="2400" b="1" dirty="0" smtClean="0">
              <a:solidFill>
                <a:schemeClr val="bg1"/>
              </a:solidFill>
            </a:endParaRPr>
          </a:p>
          <a:p>
            <a:endParaRPr lang="en-US" sz="2400" b="1" dirty="0">
              <a:solidFill>
                <a:schemeClr val="bg1"/>
              </a:solidFill>
            </a:endParaRPr>
          </a:p>
          <a:p>
            <a:endParaRPr lang="en-US" sz="2400" b="1" dirty="0" smtClean="0">
              <a:solidFill>
                <a:schemeClr val="bg1"/>
              </a:solidFill>
            </a:endParaRPr>
          </a:p>
          <a:p>
            <a:endParaRPr lang="en-US" sz="2400" b="1" dirty="0">
              <a:solidFill>
                <a:schemeClr val="bg1"/>
              </a:solidFill>
            </a:endParaRPr>
          </a:p>
          <a:p>
            <a:r>
              <a:rPr lang="en-US" sz="2400" b="1" dirty="0" smtClean="0">
                <a:solidFill>
                  <a:schemeClr val="bg1"/>
                </a:solidFill>
              </a:rPr>
              <a:t>Canadian HIV/AIDS Legal Network</a:t>
            </a:r>
          </a:p>
          <a:p>
            <a:r>
              <a:rPr lang="en-US" sz="2400" b="1" dirty="0" smtClean="0">
                <a:solidFill>
                  <a:schemeClr val="bg1"/>
                </a:solidFill>
              </a:rPr>
              <a:t>http://www.aidslaw.ca</a:t>
            </a:r>
          </a:p>
          <a:p>
            <a:r>
              <a:rPr lang="en-US" sz="2400" b="1" dirty="0" smtClean="0">
                <a:solidFill>
                  <a:schemeClr val="bg1"/>
                </a:solidFill>
              </a:rPr>
              <a:t>Phone : +1 416 595-1666 </a:t>
            </a:r>
          </a:p>
          <a:p>
            <a:r>
              <a:rPr lang="en-US" sz="2400" b="1" dirty="0" smtClean="0">
                <a:solidFill>
                  <a:schemeClr val="bg1"/>
                </a:solidFill>
              </a:rPr>
              <a:t>Email: info@aidslaw.ca</a:t>
            </a:r>
            <a:endParaRPr lang="en-US" sz="2400" b="1"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0" y="0"/>
            <a:ext cx="1524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0"/>
            <a:ext cx="9144000" cy="9906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7620000" y="5334000"/>
            <a:ext cx="1524000" cy="15240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21" name="TextBox 20"/>
          <p:cNvSpPr txBox="1"/>
          <p:nvPr/>
        </p:nvSpPr>
        <p:spPr>
          <a:xfrm>
            <a:off x="609600" y="1219200"/>
            <a:ext cx="6324600" cy="4985980"/>
          </a:xfrm>
          <a:prstGeom prst="rect">
            <a:avLst/>
          </a:prstGeom>
          <a:noFill/>
        </p:spPr>
        <p:txBody>
          <a:bodyPr wrap="square" rtlCol="0">
            <a:spAutoFit/>
          </a:bodyPr>
          <a:lstStyle/>
          <a:p>
            <a:r>
              <a:rPr lang="en-US" sz="2000" dirty="0" smtClean="0"/>
              <a:t>This presentation complements the brochure </a:t>
            </a:r>
            <a:r>
              <a:rPr lang="en-US" sz="2000" b="1" i="1" dirty="0" smtClean="0"/>
              <a:t>Living with HIV: Know your Rights #1 Disclosure at Work</a:t>
            </a:r>
            <a:r>
              <a:rPr lang="en-US" sz="2000" b="1" dirty="0" smtClean="0"/>
              <a:t>.  </a:t>
            </a:r>
          </a:p>
          <a:p>
            <a:endParaRPr lang="en-US" sz="2000" dirty="0"/>
          </a:p>
          <a:p>
            <a:r>
              <a:rPr lang="en-US" sz="2000" dirty="0" smtClean="0"/>
              <a:t>Copies of the brochure are available at </a:t>
            </a:r>
            <a:r>
              <a:rPr lang="en-US" sz="2000" dirty="0" smtClean="0">
                <a:hlinkClick r:id="rId4"/>
              </a:rPr>
              <a:t>www.aidslaw.ca</a:t>
            </a:r>
            <a:r>
              <a:rPr lang="en-US" sz="2000" dirty="0" smtClean="0"/>
              <a:t>.</a:t>
            </a:r>
          </a:p>
          <a:p>
            <a:endParaRPr lang="en-US" sz="2000" dirty="0"/>
          </a:p>
          <a:p>
            <a:r>
              <a:rPr lang="en-US" sz="2000" dirty="0" smtClean="0"/>
              <a:t>The information contained in this presentation is information about the law, but it is not legal advice.  For legal advice, please contact a lawyer in your region. </a:t>
            </a:r>
          </a:p>
          <a:p>
            <a:endParaRPr lang="en-US" sz="2000" dirty="0"/>
          </a:p>
          <a:p>
            <a:r>
              <a:rPr lang="en-US" sz="2000" dirty="0" smtClean="0"/>
              <a:t>The information contained in this presentation is current as of 2013. </a:t>
            </a:r>
          </a:p>
          <a:p>
            <a:endParaRPr lang="en-US" dirty="0"/>
          </a:p>
          <a:p>
            <a:pPr lvl="1"/>
            <a:r>
              <a:rPr lang="en-US" sz="1600" dirty="0" smtClean="0"/>
              <a:t>Funding for the </a:t>
            </a:r>
            <a:r>
              <a:rPr lang="en-US" sz="1600" i="1" dirty="0" smtClean="0"/>
              <a:t>Living with HIV: Know your Rights </a:t>
            </a:r>
            <a:r>
              <a:rPr lang="en-US" sz="1600" dirty="0" smtClean="0"/>
              <a:t>series was provided by the Public Health Agency of Canada.  The opinions expressed in this presentation are those of the authors/researchers and do not necessarily reflect the official views of the Public Health Agency of Canada. </a:t>
            </a:r>
          </a:p>
        </p:txBody>
      </p:sp>
      <p:sp>
        <p:nvSpPr>
          <p:cNvPr id="10" name="Rounded Rectangle 9"/>
          <p:cNvSpPr/>
          <p:nvPr/>
        </p:nvSpPr>
        <p:spPr>
          <a:xfrm>
            <a:off x="-304800" y="152400"/>
            <a:ext cx="6248400" cy="685800"/>
          </a:xfrm>
          <a:prstGeom prst="round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52400" y="152400"/>
            <a:ext cx="5791200" cy="615553"/>
          </a:xfrm>
          <a:prstGeom prst="rect">
            <a:avLst/>
          </a:prstGeom>
          <a:noFill/>
        </p:spPr>
        <p:txBody>
          <a:bodyPr wrap="square" rtlCol="0">
            <a:spAutoFit/>
          </a:bodyPr>
          <a:lstStyle/>
          <a:p>
            <a:r>
              <a:rPr lang="en-US" sz="3400" b="1" dirty="0" smtClean="0">
                <a:solidFill>
                  <a:schemeClr val="bg1"/>
                </a:solidFill>
                <a:cs typeface="Arial" pitchFamily="34" charset="0"/>
              </a:rPr>
              <a:t>Introduction</a:t>
            </a:r>
            <a:endParaRPr lang="en-US" sz="3400" b="1" dirty="0">
              <a:solidFill>
                <a:schemeClr val="bg1"/>
              </a:solidFill>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162800" cy="5334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553200" cy="430887"/>
          </a:xfrm>
          <a:prstGeom prst="rect">
            <a:avLst/>
          </a:prstGeom>
          <a:noFill/>
        </p:spPr>
        <p:txBody>
          <a:bodyPr wrap="square" rtlCol="0">
            <a:spAutoFit/>
          </a:bodyPr>
          <a:lstStyle/>
          <a:p>
            <a:r>
              <a:rPr lang="en-US" sz="2200" b="1" dirty="0" smtClean="0">
                <a:solidFill>
                  <a:schemeClr val="bg1"/>
                </a:solidFill>
              </a:rPr>
              <a:t>1. Do I have to tell my employer that I have HIV?</a:t>
            </a:r>
          </a:p>
        </p:txBody>
      </p:sp>
      <p:sp>
        <p:nvSpPr>
          <p:cNvPr id="11" name="TextBox 10"/>
          <p:cNvSpPr txBox="1"/>
          <p:nvPr/>
        </p:nvSpPr>
        <p:spPr>
          <a:xfrm>
            <a:off x="152400" y="762000"/>
            <a:ext cx="8763000" cy="3785652"/>
          </a:xfrm>
          <a:prstGeom prst="rect">
            <a:avLst/>
          </a:prstGeom>
          <a:noFill/>
        </p:spPr>
        <p:txBody>
          <a:bodyPr wrap="square" rtlCol="0">
            <a:spAutoFit/>
          </a:bodyPr>
          <a:lstStyle/>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In most cases, you do not have to tell your employer or anyone you work with that you have HIV. </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Whether or not you disclose your HIV status at work, and to whom, should be entirely up to you. </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Almost all jobs pose no real risk of transmitting HIV to anyone else. Therefore, you have no legal obligation to disclose your status.</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a:t>I</a:t>
            </a:r>
            <a:r>
              <a:rPr lang="en-US" sz="2000" dirty="0" smtClean="0"/>
              <a:t>f you work in a health care setting, there may be some exceptions to this general rule that you don’t have to disclose.</a:t>
            </a:r>
            <a:endParaRPr 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162800" cy="9144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553200" cy="769441"/>
          </a:xfrm>
          <a:prstGeom prst="rect">
            <a:avLst/>
          </a:prstGeom>
          <a:noFill/>
        </p:spPr>
        <p:txBody>
          <a:bodyPr wrap="square" rtlCol="0">
            <a:spAutoFit/>
          </a:bodyPr>
          <a:lstStyle/>
          <a:p>
            <a:r>
              <a:rPr lang="en-US" sz="2200" b="1" dirty="0">
                <a:solidFill>
                  <a:schemeClr val="bg1"/>
                </a:solidFill>
              </a:rPr>
              <a:t>2. When I apply for a job, can an employer ask me if I have HIV or make me take an HIV test?</a:t>
            </a:r>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
        <p:nvSpPr>
          <p:cNvPr id="14" name="TextBox 13"/>
          <p:cNvSpPr txBox="1"/>
          <p:nvPr/>
        </p:nvSpPr>
        <p:spPr>
          <a:xfrm>
            <a:off x="228600" y="2667000"/>
            <a:ext cx="6553200" cy="923330"/>
          </a:xfrm>
          <a:prstGeom prst="rect">
            <a:avLst/>
          </a:prstGeom>
          <a:noFill/>
        </p:spPr>
        <p:txBody>
          <a:bodyPr wrap="square" rtlCol="0">
            <a:spAutoFit/>
          </a:bodyPr>
          <a:lstStyle/>
          <a:p>
            <a:r>
              <a:rPr lang="en-US" b="1" dirty="0" smtClean="0">
                <a:solidFill>
                  <a:schemeClr val="bg1"/>
                </a:solidFill>
              </a:rPr>
              <a:t>2. When I apply for a job, can an employer ask me if I have HIV or make me take an HIV test?</a:t>
            </a:r>
          </a:p>
          <a:p>
            <a:endParaRPr lang="en-US" b="1" dirty="0" smtClean="0">
              <a:solidFill>
                <a:schemeClr val="bg1"/>
              </a:solidFill>
            </a:endParaRPr>
          </a:p>
        </p:txBody>
      </p:sp>
      <p:sp>
        <p:nvSpPr>
          <p:cNvPr id="2" name="Rectangle 1"/>
          <p:cNvSpPr/>
          <p:nvPr/>
        </p:nvSpPr>
        <p:spPr>
          <a:xfrm>
            <a:off x="228600" y="1295400"/>
            <a:ext cx="8610600" cy="3785652"/>
          </a:xfrm>
          <a:prstGeom prst="rect">
            <a:avLst/>
          </a:prstGeom>
        </p:spPr>
        <p:txBody>
          <a:bodyPr wrap="square">
            <a:spAutoFit/>
          </a:bodyPr>
          <a:lstStyle/>
          <a:p>
            <a:pPr marL="285750" indent="-285750">
              <a:buFont typeface="Arial" panose="020B0604020202020204" pitchFamily="34" charset="0"/>
              <a:buChar char="•"/>
            </a:pPr>
            <a:r>
              <a:rPr lang="en-US" sz="2000" dirty="0"/>
              <a:t>No, an employer can not legally ask your HIV status as a condition of employment, including on a job application or in an interview</a:t>
            </a:r>
            <a:r>
              <a:rPr lang="en-US" sz="2000" dirty="0" smtClean="0"/>
              <a:t>.</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An employer can ask questions to assess your ability to perform the duties of the job and in some cases can require a medical exam after making an offer of employment</a:t>
            </a:r>
            <a:r>
              <a:rPr lang="en-US" sz="2000" dirty="0" smtClean="0"/>
              <a:t>.</a:t>
            </a:r>
            <a:endParaRPr lang="en-US" sz="2000" dirty="0"/>
          </a:p>
          <a:p>
            <a:pPr marL="742950" lvl="1" indent="-285750">
              <a:buFont typeface="Arial" panose="020B0604020202020204" pitchFamily="34" charset="0"/>
              <a:buChar char="•"/>
            </a:pPr>
            <a:r>
              <a:rPr lang="en-US" sz="2000" dirty="0"/>
              <a:t>e.g., are you physically able to lift heavy objects </a:t>
            </a:r>
          </a:p>
          <a:p>
            <a:pPr marL="742950" lvl="1" indent="-285750">
              <a:buFont typeface="Arial" panose="020B0604020202020204" pitchFamily="34" charset="0"/>
              <a:buChar char="•"/>
            </a:pPr>
            <a:r>
              <a:rPr lang="en-US" sz="2000" dirty="0"/>
              <a:t>an HIV test should not be included </a:t>
            </a:r>
            <a:endParaRPr lang="en-US" sz="2000" dirty="0" smtClean="0"/>
          </a:p>
          <a:p>
            <a:pPr marL="742950" lvl="1"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Although it is against the law, some job applications and interviewers still ask about specific questions. </a:t>
            </a:r>
            <a:r>
              <a:rPr lang="en-US" sz="2000" dirty="0" smtClean="0"/>
              <a:t>Think </a:t>
            </a:r>
            <a:r>
              <a:rPr lang="en-US" sz="2000" dirty="0"/>
              <a:t>ahead of time about how you will answer those questions.</a:t>
            </a:r>
          </a:p>
        </p:txBody>
      </p:sp>
    </p:spTree>
    <p:extLst>
      <p:ext uri="{BB962C8B-B14F-4D97-AF65-F5344CB8AC3E}">
        <p14:creationId xmlns:p14="http://schemas.microsoft.com/office/powerpoint/2010/main" val="11638625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162800" cy="8382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553200" cy="769441"/>
          </a:xfrm>
          <a:prstGeom prst="rect">
            <a:avLst/>
          </a:prstGeom>
          <a:noFill/>
        </p:spPr>
        <p:txBody>
          <a:bodyPr wrap="square" rtlCol="0">
            <a:spAutoFit/>
          </a:bodyPr>
          <a:lstStyle/>
          <a:p>
            <a:r>
              <a:rPr lang="en-US" sz="2200" b="1" dirty="0" smtClean="0">
                <a:solidFill>
                  <a:schemeClr val="bg1"/>
                </a:solidFill>
              </a:rPr>
              <a:t>3. What about if I work in the health care field?  Do I have to tell my employer that I have HIV?</a:t>
            </a:r>
          </a:p>
        </p:txBody>
      </p:sp>
      <p:sp>
        <p:nvSpPr>
          <p:cNvPr id="11" name="TextBox 10"/>
          <p:cNvSpPr txBox="1"/>
          <p:nvPr/>
        </p:nvSpPr>
        <p:spPr>
          <a:xfrm>
            <a:off x="152400" y="762000"/>
            <a:ext cx="8763000" cy="4585871"/>
          </a:xfrm>
          <a:prstGeom prst="rect">
            <a:avLst/>
          </a:prstGeom>
          <a:noFill/>
        </p:spPr>
        <p:txBody>
          <a:bodyPr wrap="square" rtlCol="0">
            <a:spAutoFit/>
          </a:bodyPr>
          <a:lstStyle/>
          <a:p>
            <a:pPr marL="285750" indent="-285750">
              <a:buFont typeface="Arial" panose="020B0604020202020204" pitchFamily="34" charset="0"/>
              <a:buChar char="•"/>
            </a:pPr>
            <a:endParaRPr lang="en-US" sz="1600" dirty="0" smtClean="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2000" dirty="0" smtClean="0"/>
              <a:t>In some healthcare-related jobs there may be a (small) risk of HIV transmission in carrying out certain job tasks.</a:t>
            </a:r>
          </a:p>
          <a:p>
            <a:pPr marL="742950" lvl="1" indent="-285750">
              <a:buFont typeface="Arial" panose="020B0604020202020204" pitchFamily="34" charset="0"/>
              <a:buChar char="•"/>
            </a:pPr>
            <a:r>
              <a:rPr lang="en-US" sz="2000" dirty="0" smtClean="0"/>
              <a:t>e.g., performing certain medical procedures</a:t>
            </a:r>
          </a:p>
          <a:p>
            <a:pPr marL="742950" lvl="1"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Because of this, there may be special requirements about HIV disclosure set out by your profession’s regulatory body.  </a:t>
            </a:r>
            <a:endParaRPr lang="en-US" sz="2000" dirty="0"/>
          </a:p>
          <a:p>
            <a:pPr marL="742950" lvl="1" indent="-285750">
              <a:buFont typeface="Arial" panose="020B0604020202020204" pitchFamily="34" charset="0"/>
              <a:buChar char="•"/>
            </a:pPr>
            <a:r>
              <a:rPr lang="en-US" sz="2000" dirty="0" smtClean="0"/>
              <a:t>e.g., College of Physicians and Surgeons; College of Nurses</a:t>
            </a:r>
          </a:p>
          <a:p>
            <a:pPr marL="742950" lvl="1"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These requirements are specific to each profession and may also vary between provinces/territories.</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Any such requirement to disclose can only be justified if your specific job duties pose a real risk of HIV exposure to someone else.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162800" cy="8382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553200" cy="769441"/>
          </a:xfrm>
          <a:prstGeom prst="rect">
            <a:avLst/>
          </a:prstGeom>
          <a:noFill/>
        </p:spPr>
        <p:txBody>
          <a:bodyPr wrap="square" rtlCol="0">
            <a:spAutoFit/>
          </a:bodyPr>
          <a:lstStyle/>
          <a:p>
            <a:r>
              <a:rPr lang="en-US" sz="2200" b="1" dirty="0">
                <a:solidFill>
                  <a:schemeClr val="bg1"/>
                </a:solidFill>
              </a:rPr>
              <a:t>4. Do I need to disclose that I have HIV to my professional regulatory body?</a:t>
            </a:r>
          </a:p>
        </p:txBody>
      </p:sp>
      <p:sp>
        <p:nvSpPr>
          <p:cNvPr id="11" name="TextBox 10"/>
          <p:cNvSpPr txBox="1"/>
          <p:nvPr/>
        </p:nvSpPr>
        <p:spPr>
          <a:xfrm>
            <a:off x="152400" y="762000"/>
            <a:ext cx="8763000" cy="3046988"/>
          </a:xfrm>
          <a:prstGeom prst="rect">
            <a:avLst/>
          </a:prstGeom>
          <a:noFill/>
        </p:spPr>
        <p:txBody>
          <a:bodyPr wrap="square" rtlCol="0">
            <a:spAutoFit/>
          </a:bodyPr>
          <a:lstStyle/>
          <a:p>
            <a:pPr marL="285750" indent="-285750">
              <a:buFont typeface="Arial" panose="020B0604020202020204" pitchFamily="34" charset="0"/>
              <a:buChar char="•"/>
            </a:pPr>
            <a:endParaRPr lang="en-US" sz="1600" dirty="0" smtClean="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2000" dirty="0" smtClean="0"/>
              <a:t>The </a:t>
            </a:r>
            <a:r>
              <a:rPr lang="en-US" sz="2000" dirty="0"/>
              <a:t>professional regulatory bodies for some health care workers may require that members of that profession disclose their HIV-positive status in certain circumstances where there is a risk of HIV exposure</a:t>
            </a:r>
          </a:p>
          <a:p>
            <a:pPr marL="742950" lvl="1" indent="-285750">
              <a:buFont typeface="Arial" panose="020B0604020202020204" pitchFamily="34" charset="0"/>
              <a:buChar char="•"/>
            </a:pPr>
            <a:r>
              <a:rPr lang="en-US" sz="2000" dirty="0"/>
              <a:t>e.g., surgeons, nurses or dentists performing “exposure-prone procedures</a:t>
            </a:r>
            <a:r>
              <a:rPr lang="en-US" sz="2000" dirty="0" smtClean="0"/>
              <a:t>”</a:t>
            </a:r>
          </a:p>
          <a:p>
            <a:pPr marL="742950" lvl="1"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Regulatory bodies may put in place certain monitoring requirements and practice restrictions for members who have HIV (or another communicable disease</a:t>
            </a:r>
            <a:r>
              <a:rPr lang="en-US" sz="2000" dirty="0" smtClean="0"/>
              <a:t>).</a:t>
            </a:r>
            <a:endParaRPr lang="en-US" sz="2000" dirty="0"/>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Tree>
    <p:extLst>
      <p:ext uri="{BB962C8B-B14F-4D97-AF65-F5344CB8AC3E}">
        <p14:creationId xmlns:p14="http://schemas.microsoft.com/office/powerpoint/2010/main" val="3011122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162800" cy="5334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553200" cy="769441"/>
          </a:xfrm>
          <a:prstGeom prst="rect">
            <a:avLst/>
          </a:prstGeom>
          <a:noFill/>
        </p:spPr>
        <p:txBody>
          <a:bodyPr wrap="square" rtlCol="0">
            <a:spAutoFit/>
          </a:bodyPr>
          <a:lstStyle/>
          <a:p>
            <a:r>
              <a:rPr lang="en-US" sz="2200" b="1" dirty="0" smtClean="0">
                <a:solidFill>
                  <a:schemeClr val="bg1"/>
                </a:solidFill>
              </a:rPr>
              <a:t>5. Do I need to disclose that I have HIV to my patients or clients?</a:t>
            </a:r>
          </a:p>
        </p:txBody>
      </p:sp>
      <p:sp>
        <p:nvSpPr>
          <p:cNvPr id="11" name="TextBox 10"/>
          <p:cNvSpPr txBox="1"/>
          <p:nvPr/>
        </p:nvSpPr>
        <p:spPr>
          <a:xfrm>
            <a:off x="152400" y="762000"/>
            <a:ext cx="8763000" cy="4247317"/>
          </a:xfrm>
          <a:prstGeom prst="rect">
            <a:avLst/>
          </a:prstGeom>
          <a:noFill/>
        </p:spPr>
        <p:txBody>
          <a:bodyPr wrap="square" rtlCol="0">
            <a:spAutoFit/>
          </a:bodyPr>
          <a:lstStyle/>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Generally speaking, there is no legal obligation to disclose to your patients or clients.</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In the unlikely event that a possible exposure occurs, the patient or client should be informed so that he or she can seek medical advice about testing and whether to consider post-exposure treatment with anti-HIV drugs (“PEP”).</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A sex worker who does not disclose his or her HIV-positive status to a client might face criminal prosecution.</a:t>
            </a:r>
          </a:p>
          <a:p>
            <a:pPr marL="742950" lvl="1" indent="-285750">
              <a:buFont typeface="Arial" panose="020B0604020202020204" pitchFamily="34" charset="0"/>
              <a:buChar char="•"/>
            </a:pPr>
            <a:r>
              <a:rPr lang="en-US" sz="2000" dirty="0" smtClean="0"/>
              <a:t>(For further information on the criminal law and HIV exposure, see </a:t>
            </a:r>
            <a:r>
              <a:rPr lang="en-US" sz="2000" dirty="0" smtClean="0">
                <a:hlinkClick r:id="rId4"/>
              </a:rPr>
              <a:t>www.aidslaw.ca/criminallaw</a:t>
            </a:r>
            <a:r>
              <a:rPr lang="en-US" sz="2000" dirty="0" smtClean="0"/>
              <a:t>.)</a:t>
            </a:r>
          </a:p>
          <a:p>
            <a:endParaRPr lang="en-US" sz="1600" dirty="0" smtClean="0"/>
          </a:p>
          <a:p>
            <a:r>
              <a:rPr lang="en-US" sz="1400" dirty="0" smtClean="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599"/>
            <a:ext cx="7162800" cy="845641"/>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553200" cy="769441"/>
          </a:xfrm>
          <a:prstGeom prst="rect">
            <a:avLst/>
          </a:prstGeom>
          <a:noFill/>
        </p:spPr>
        <p:txBody>
          <a:bodyPr wrap="square" rtlCol="0">
            <a:spAutoFit/>
          </a:bodyPr>
          <a:lstStyle/>
          <a:p>
            <a:r>
              <a:rPr lang="en-US" sz="2200" b="1" dirty="0">
                <a:solidFill>
                  <a:schemeClr val="bg1"/>
                </a:solidFill>
              </a:rPr>
              <a:t>6. Do I need to disclose that I have HIV to my co-workers?</a:t>
            </a:r>
          </a:p>
        </p:txBody>
      </p:sp>
      <p:sp>
        <p:nvSpPr>
          <p:cNvPr id="11" name="TextBox 10"/>
          <p:cNvSpPr txBox="1"/>
          <p:nvPr/>
        </p:nvSpPr>
        <p:spPr>
          <a:xfrm>
            <a:off x="152400" y="762000"/>
            <a:ext cx="8763000" cy="1723549"/>
          </a:xfrm>
          <a:prstGeom prst="rect">
            <a:avLst/>
          </a:prstGeom>
          <a:noFill/>
        </p:spPr>
        <p:txBody>
          <a:bodyPr wrap="square" rtlCol="0">
            <a:spAutoFit/>
          </a:bodyPr>
          <a:lstStyle/>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No</a:t>
            </a:r>
            <a:r>
              <a:rPr lang="en-US" sz="2000" dirty="0"/>
              <a:t>, you do not need to disclose that you have HIV to your co-workers.</a:t>
            </a:r>
          </a:p>
          <a:p>
            <a:pPr marL="285750" indent="-285750">
              <a:buFont typeface="Arial" panose="020B0604020202020204" pitchFamily="34" charset="0"/>
              <a:buChar char="•"/>
            </a:pPr>
            <a:endParaRPr lang="en-US" sz="1600" dirty="0" smtClean="0"/>
          </a:p>
          <a:p>
            <a:endParaRPr lang="en-US" sz="1600" dirty="0" smtClean="0"/>
          </a:p>
          <a:p>
            <a:r>
              <a:rPr lang="en-US" sz="1400" dirty="0" smtClean="0"/>
              <a:t> </a:t>
            </a:r>
          </a:p>
        </p:txBody>
      </p:sp>
      <p:sp>
        <p:nvSpPr>
          <p:cNvPr id="13" name="TextBox 12"/>
          <p:cNvSpPr txBox="1"/>
          <p:nvPr/>
        </p:nvSpPr>
        <p:spPr>
          <a:xfrm>
            <a:off x="228600" y="3733800"/>
            <a:ext cx="6553200" cy="400110"/>
          </a:xfrm>
          <a:prstGeom prst="rect">
            <a:avLst/>
          </a:prstGeom>
          <a:noFill/>
        </p:spPr>
        <p:txBody>
          <a:bodyPr wrap="square" rtlCol="0">
            <a:spAutoFit/>
          </a:bodyPr>
          <a:lstStyle/>
          <a:p>
            <a:r>
              <a:rPr lang="en-US" sz="2000" b="1" dirty="0" smtClean="0">
                <a:solidFill>
                  <a:schemeClr val="bg1"/>
                </a:solidFill>
              </a:rPr>
              <a:t>1. Do I have to tell my employer that I have HIV?</a:t>
            </a:r>
          </a:p>
        </p:txBody>
      </p:sp>
    </p:spTree>
    <p:extLst>
      <p:ext uri="{BB962C8B-B14F-4D97-AF65-F5344CB8AC3E}">
        <p14:creationId xmlns:p14="http://schemas.microsoft.com/office/powerpoint/2010/main" val="18979629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33400"/>
          </a:xfrm>
          <a:prstGeom prst="rect">
            <a:avLst/>
          </a:prstGeom>
          <a:solidFill>
            <a:srgbClr val="B523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4" name="Picture 23" descr="Black.jpg"/>
          <p:cNvPicPr>
            <a:picLocks noChangeAspect="1"/>
          </p:cNvPicPr>
          <p:nvPr/>
        </p:nvPicPr>
        <p:blipFill>
          <a:blip r:embed="rId3" cstate="print"/>
          <a:srcRect t="2041" r="2238"/>
          <a:stretch>
            <a:fillRect/>
          </a:stretch>
        </p:blipFill>
        <p:spPr>
          <a:xfrm>
            <a:off x="8229600" y="5943600"/>
            <a:ext cx="914400" cy="914400"/>
          </a:xfrm>
          <a:prstGeom prst="rect">
            <a:avLst/>
          </a:prstGeom>
        </p:spPr>
      </p:pic>
      <p:sp>
        <p:nvSpPr>
          <p:cNvPr id="26" name="TextBox 25"/>
          <p:cNvSpPr txBox="1"/>
          <p:nvPr/>
        </p:nvSpPr>
        <p:spPr>
          <a:xfrm>
            <a:off x="0" y="6596390"/>
            <a:ext cx="3505200" cy="261610"/>
          </a:xfrm>
          <a:prstGeom prst="rect">
            <a:avLst/>
          </a:prstGeom>
          <a:noFill/>
        </p:spPr>
        <p:txBody>
          <a:bodyPr wrap="square" rtlCol="0">
            <a:spAutoFit/>
          </a:bodyPr>
          <a:lstStyle/>
          <a:p>
            <a:r>
              <a:rPr lang="en-US" sz="1100" dirty="0" smtClean="0">
                <a:solidFill>
                  <a:schemeClr val="tx1">
                    <a:lumMod val="85000"/>
                    <a:lumOff val="15000"/>
                  </a:schemeClr>
                </a:solidFill>
              </a:rPr>
              <a:t>© Canadian HIV/AIDS Legal Network, 2014</a:t>
            </a:r>
            <a:endParaRPr lang="en-US" sz="1100" dirty="0">
              <a:solidFill>
                <a:schemeClr val="tx1">
                  <a:lumMod val="85000"/>
                  <a:lumOff val="15000"/>
                </a:schemeClr>
              </a:solidFill>
            </a:endParaRPr>
          </a:p>
        </p:txBody>
      </p:sp>
      <p:sp>
        <p:nvSpPr>
          <p:cNvPr id="27" name="TextBox 26"/>
          <p:cNvSpPr txBox="1"/>
          <p:nvPr/>
        </p:nvSpPr>
        <p:spPr>
          <a:xfrm>
            <a:off x="0" y="6400800"/>
            <a:ext cx="2362200" cy="307777"/>
          </a:xfrm>
          <a:prstGeom prst="rect">
            <a:avLst/>
          </a:prstGeom>
          <a:noFill/>
        </p:spPr>
        <p:txBody>
          <a:bodyPr wrap="square" rtlCol="0">
            <a:spAutoFit/>
          </a:bodyPr>
          <a:lstStyle/>
          <a:p>
            <a:r>
              <a:rPr lang="en-US" sz="1400" b="1" dirty="0" smtClean="0">
                <a:solidFill>
                  <a:schemeClr val="tx1">
                    <a:lumMod val="85000"/>
                    <a:lumOff val="15000"/>
                  </a:schemeClr>
                </a:solidFill>
              </a:rPr>
              <a:t>www.aidslaw.ca</a:t>
            </a:r>
            <a:endParaRPr lang="en-US" sz="1400" b="1" dirty="0">
              <a:solidFill>
                <a:schemeClr val="tx1">
                  <a:lumMod val="85000"/>
                  <a:lumOff val="15000"/>
                </a:schemeClr>
              </a:solidFill>
            </a:endParaRPr>
          </a:p>
        </p:txBody>
      </p:sp>
      <p:sp>
        <p:nvSpPr>
          <p:cNvPr id="8" name="Round Diagonal Corner Rectangle 7"/>
          <p:cNvSpPr/>
          <p:nvPr/>
        </p:nvSpPr>
        <p:spPr>
          <a:xfrm flipV="1">
            <a:off x="0" y="228600"/>
            <a:ext cx="7162800" cy="533400"/>
          </a:xfrm>
          <a:prstGeom prst="round2DiagRect">
            <a:avLst/>
          </a:prstGeom>
          <a:solidFill>
            <a:srgbClr val="5758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28600" y="304800"/>
            <a:ext cx="6553200" cy="430887"/>
          </a:xfrm>
          <a:prstGeom prst="rect">
            <a:avLst/>
          </a:prstGeom>
          <a:noFill/>
        </p:spPr>
        <p:txBody>
          <a:bodyPr wrap="square" rtlCol="0">
            <a:spAutoFit/>
          </a:bodyPr>
          <a:lstStyle/>
          <a:p>
            <a:r>
              <a:rPr lang="en-US" sz="2200" b="1" dirty="0" smtClean="0">
                <a:solidFill>
                  <a:schemeClr val="bg1"/>
                </a:solidFill>
              </a:rPr>
              <a:t>7. Can I be fired because I have HIV?</a:t>
            </a:r>
          </a:p>
        </p:txBody>
      </p:sp>
      <p:sp>
        <p:nvSpPr>
          <p:cNvPr id="11" name="TextBox 10"/>
          <p:cNvSpPr txBox="1"/>
          <p:nvPr/>
        </p:nvSpPr>
        <p:spPr>
          <a:xfrm>
            <a:off x="152400" y="762000"/>
            <a:ext cx="8763000" cy="3724096"/>
          </a:xfrm>
          <a:prstGeom prst="rect">
            <a:avLst/>
          </a:prstGeom>
          <a:noFill/>
        </p:spPr>
        <p:txBody>
          <a:bodyPr wrap="square" rtlCol="0">
            <a:spAutoFit/>
          </a:bodyPr>
          <a:lstStyle/>
          <a:p>
            <a:pPr marL="285750" indent="-285750">
              <a:buFont typeface="Arial" panose="020B0604020202020204" pitchFamily="34" charset="0"/>
              <a:buChar char="•"/>
            </a:pPr>
            <a:endParaRPr lang="en-US" sz="1600" dirty="0" smtClean="0"/>
          </a:p>
          <a:p>
            <a:pPr marL="285750" indent="-285750">
              <a:buFont typeface="Arial" panose="020B0604020202020204" pitchFamily="34" charset="0"/>
              <a:buChar char="•"/>
            </a:pPr>
            <a:r>
              <a:rPr lang="en-US" sz="2000" dirty="0" smtClean="0"/>
              <a:t>No.  In Canada, human rights laws protect people against discrimination based on disability. Living with HIV is considered a disability. An employer is not allowed to treat an employee in a different, negative way because of his or her disability.  </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In Canadian law, there is also a duty of accommodation. Accommodation in the workplace means reasonable adjustments are made in order to remove barriers that prevent persons with disabilities from participating fully.</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It is not considered discrimination if an employer fires you because, even with accommodation, you are unable to perform the essential functions of your job.</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643</TotalTime>
  <Words>1619</Words>
  <Application>Microsoft Office PowerPoint</Application>
  <PresentationFormat>On-screen Show (4:3)</PresentationFormat>
  <Paragraphs>162</Paragraphs>
  <Slides>15</Slides>
  <Notes>13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Kiran</dc:creator>
  <cp:lastModifiedBy>Alison Symington</cp:lastModifiedBy>
  <cp:revision>50</cp:revision>
  <dcterms:created xsi:type="dcterms:W3CDTF">2014-03-17T18:43:36Z</dcterms:created>
  <dcterms:modified xsi:type="dcterms:W3CDTF">2014-04-01T14:56:28Z</dcterms:modified>
</cp:coreProperties>
</file>