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56" r:id="rId2"/>
    <p:sldId id="258" r:id="rId3"/>
    <p:sldId id="271" r:id="rId4"/>
    <p:sldId id="259" r:id="rId5"/>
    <p:sldId id="267" r:id="rId6"/>
    <p:sldId id="260" r:id="rId7"/>
    <p:sldId id="268" r:id="rId8"/>
    <p:sldId id="261" r:id="rId9"/>
    <p:sldId id="269" r:id="rId10"/>
    <p:sldId id="262" r:id="rId11"/>
    <p:sldId id="270"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2328"/>
    <a:srgbClr val="F68E23"/>
    <a:srgbClr val="575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0" autoAdjust="0"/>
  </p:normalViewPr>
  <p:slideViewPr>
    <p:cSldViewPr>
      <p:cViewPr>
        <p:scale>
          <a:sx n="75" d="100"/>
          <a:sy n="75" d="100"/>
        </p:scale>
        <p:origin x="-1014" y="-6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414" y="25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EBA934-112A-4522-9893-8F80D809E941}" type="datetimeFigureOut">
              <a:rPr lang="en-US" smtClean="0"/>
              <a:t>3/27/2014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8DA8E8-A921-4629-9284-5CB1AD34E9AF}" type="slidenum">
              <a:rPr lang="en-US" smtClean="0"/>
              <a:t>‹#›</a:t>
            </a:fld>
            <a:endParaRPr lang="en-US"/>
          </a:p>
        </p:txBody>
      </p:sp>
    </p:spTree>
    <p:extLst>
      <p:ext uri="{BB962C8B-B14F-4D97-AF65-F5344CB8AC3E}">
        <p14:creationId xmlns:p14="http://schemas.microsoft.com/office/powerpoint/2010/main" val="288243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9F7D1-0151-4F52-B62B-EA41D4C00A98}" type="datetimeFigureOut">
              <a:rPr lang="en-US" smtClean="0"/>
              <a:pPr/>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9F7D1-0151-4F52-B62B-EA41D4C00A98}" type="datetimeFigureOut">
              <a:rPr lang="en-US" smtClean="0"/>
              <a:pPr/>
              <a:t>3/27/2014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9F7D1-0151-4F52-B62B-EA41D4C00A98}" type="datetimeFigureOut">
              <a:rPr lang="en-US" smtClean="0"/>
              <a:pPr/>
              <a:t>3/27/2014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9F7D1-0151-4F52-B62B-EA41D4C00A98}" type="datetimeFigureOut">
              <a:rPr lang="en-US" smtClean="0"/>
              <a:pPr/>
              <a:t>3/27/2014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9F7D1-0151-4F52-B62B-EA41D4C00A98}" type="datetimeFigureOut">
              <a:rPr lang="en-US" smtClean="0"/>
              <a:pPr/>
              <a:t>3/27/2014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3/27/2014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3/27/2014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F7D1-0151-4F52-B62B-EA41D4C00A98}" type="datetimeFigureOut">
              <a:rPr lang="en-US" smtClean="0"/>
              <a:pPr/>
              <a:t>3/27/2014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04965-1282-4023-A448-6E85758FC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aidslaw.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81000"/>
            <a:ext cx="990600" cy="838200"/>
          </a:xfrm>
          <a:prstGeom prst="ellipse">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381000"/>
            <a:ext cx="4038600" cy="838200"/>
          </a:xfrm>
          <a:custGeom>
            <a:avLst/>
            <a:gdLst>
              <a:gd name="connsiteX0" fmla="*/ 0 w 4038600"/>
              <a:gd name="connsiteY0" fmla="*/ 279406 h 1676400"/>
              <a:gd name="connsiteX1" fmla="*/ 81836 w 4038600"/>
              <a:gd name="connsiteY1" fmla="*/ 81836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52398 w 4090998"/>
              <a:gd name="connsiteY0" fmla="*/ 279406 h 1676400"/>
              <a:gd name="connsiteX1" fmla="*/ 52398 w 4090998"/>
              <a:gd name="connsiteY1" fmla="*/ 7620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331805 h 1728799"/>
              <a:gd name="connsiteX1" fmla="*/ 52398 w 4090998"/>
              <a:gd name="connsiteY1" fmla="*/ 52399 h 1728799"/>
              <a:gd name="connsiteX2" fmla="*/ 331804 w 4090998"/>
              <a:gd name="connsiteY2" fmla="*/ 52399 h 1728799"/>
              <a:gd name="connsiteX3" fmla="*/ 3811592 w 4090998"/>
              <a:gd name="connsiteY3" fmla="*/ 52399 h 1728799"/>
              <a:gd name="connsiteX4" fmla="*/ 4009162 w 4090998"/>
              <a:gd name="connsiteY4" fmla="*/ 134235 h 1728799"/>
              <a:gd name="connsiteX5" fmla="*/ 4090998 w 4090998"/>
              <a:gd name="connsiteY5" fmla="*/ 331805 h 1728799"/>
              <a:gd name="connsiteX6" fmla="*/ 4090998 w 4090998"/>
              <a:gd name="connsiteY6" fmla="*/ 1449393 h 1728799"/>
              <a:gd name="connsiteX7" fmla="*/ 4009162 w 4090998"/>
              <a:gd name="connsiteY7" fmla="*/ 1646963 h 1728799"/>
              <a:gd name="connsiteX8" fmla="*/ 3811592 w 4090998"/>
              <a:gd name="connsiteY8" fmla="*/ 1728799 h 1728799"/>
              <a:gd name="connsiteX9" fmla="*/ 331804 w 4090998"/>
              <a:gd name="connsiteY9" fmla="*/ 1728799 h 1728799"/>
              <a:gd name="connsiteX10" fmla="*/ 134234 w 4090998"/>
              <a:gd name="connsiteY10" fmla="*/ 1646963 h 1728799"/>
              <a:gd name="connsiteX11" fmla="*/ 52398 w 4090998"/>
              <a:gd name="connsiteY11" fmla="*/ 1449393 h 1728799"/>
              <a:gd name="connsiteX12" fmla="*/ 52398 w 4090998"/>
              <a:gd name="connsiteY12" fmla="*/ 331805 h 1728799"/>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0 w 4038600"/>
              <a:gd name="connsiteY0" fmla="*/ 279406 h 1728799"/>
              <a:gd name="connsiteX1" fmla="*/ 0 w 4038600"/>
              <a:gd name="connsiteY1" fmla="*/ 0 h 1728799"/>
              <a:gd name="connsiteX2" fmla="*/ 279406 w 4038600"/>
              <a:gd name="connsiteY2" fmla="*/ 0 h 1728799"/>
              <a:gd name="connsiteX3" fmla="*/ 3759194 w 4038600"/>
              <a:gd name="connsiteY3" fmla="*/ 0 h 1728799"/>
              <a:gd name="connsiteX4" fmla="*/ 3956764 w 4038600"/>
              <a:gd name="connsiteY4" fmla="*/ 81836 h 1728799"/>
              <a:gd name="connsiteX5" fmla="*/ 4038600 w 4038600"/>
              <a:gd name="connsiteY5" fmla="*/ 279406 h 1728799"/>
              <a:gd name="connsiteX6" fmla="*/ 4038600 w 4038600"/>
              <a:gd name="connsiteY6" fmla="*/ 1396994 h 1728799"/>
              <a:gd name="connsiteX7" fmla="*/ 3956764 w 4038600"/>
              <a:gd name="connsiteY7" fmla="*/ 1594564 h 1728799"/>
              <a:gd name="connsiteX8" fmla="*/ 3759194 w 4038600"/>
              <a:gd name="connsiteY8" fmla="*/ 1676400 h 1728799"/>
              <a:gd name="connsiteX9" fmla="*/ 279406 w 4038600"/>
              <a:gd name="connsiteY9" fmla="*/ 1676400 h 1728799"/>
              <a:gd name="connsiteX10" fmla="*/ 76200 w 4038600"/>
              <a:gd name="connsiteY10" fmla="*/ 1676400 h 1728799"/>
              <a:gd name="connsiteX11" fmla="*/ 0 w 4038600"/>
              <a:gd name="connsiteY11" fmla="*/ 1396994 h 1728799"/>
              <a:gd name="connsiteX12" fmla="*/ 0 w 4038600"/>
              <a:gd name="connsiteY12" fmla="*/ 279406 h 1728799"/>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74624 w 4113224"/>
              <a:gd name="connsiteY0" fmla="*/ 279406 h 1676400"/>
              <a:gd name="connsiteX1" fmla="*/ 74624 w 4113224"/>
              <a:gd name="connsiteY1" fmla="*/ 0 h 1676400"/>
              <a:gd name="connsiteX2" fmla="*/ 354030 w 4113224"/>
              <a:gd name="connsiteY2" fmla="*/ 0 h 1676400"/>
              <a:gd name="connsiteX3" fmla="*/ 3833818 w 4113224"/>
              <a:gd name="connsiteY3" fmla="*/ 0 h 1676400"/>
              <a:gd name="connsiteX4" fmla="*/ 4031388 w 4113224"/>
              <a:gd name="connsiteY4" fmla="*/ 81836 h 1676400"/>
              <a:gd name="connsiteX5" fmla="*/ 4113224 w 4113224"/>
              <a:gd name="connsiteY5" fmla="*/ 279406 h 1676400"/>
              <a:gd name="connsiteX6" fmla="*/ 4113224 w 4113224"/>
              <a:gd name="connsiteY6" fmla="*/ 1396994 h 1676400"/>
              <a:gd name="connsiteX7" fmla="*/ 4031388 w 4113224"/>
              <a:gd name="connsiteY7" fmla="*/ 1594564 h 1676400"/>
              <a:gd name="connsiteX8" fmla="*/ 3833818 w 4113224"/>
              <a:gd name="connsiteY8" fmla="*/ 1676400 h 1676400"/>
              <a:gd name="connsiteX9" fmla="*/ 354030 w 4113224"/>
              <a:gd name="connsiteY9" fmla="*/ 1676400 h 1676400"/>
              <a:gd name="connsiteX10" fmla="*/ 74624 w 4113224"/>
              <a:gd name="connsiteY10" fmla="*/ 1676400 h 1676400"/>
              <a:gd name="connsiteX11" fmla="*/ 74624 w 4113224"/>
              <a:gd name="connsiteY11" fmla="*/ 1396994 h 1676400"/>
              <a:gd name="connsiteX12" fmla="*/ 74624 w 4113224"/>
              <a:gd name="connsiteY12" fmla="*/ 279406 h 1676400"/>
              <a:gd name="connsiteX0" fmla="*/ 0 w 4038600"/>
              <a:gd name="connsiteY0" fmla="*/ 279406 h 1681151"/>
              <a:gd name="connsiteX1" fmla="*/ 0 w 4038600"/>
              <a:gd name="connsiteY1" fmla="*/ 0 h 1681151"/>
              <a:gd name="connsiteX2" fmla="*/ 279406 w 4038600"/>
              <a:gd name="connsiteY2" fmla="*/ 0 h 1681151"/>
              <a:gd name="connsiteX3" fmla="*/ 3759194 w 4038600"/>
              <a:gd name="connsiteY3" fmla="*/ 0 h 1681151"/>
              <a:gd name="connsiteX4" fmla="*/ 3956764 w 4038600"/>
              <a:gd name="connsiteY4" fmla="*/ 81836 h 1681151"/>
              <a:gd name="connsiteX5" fmla="*/ 4038600 w 4038600"/>
              <a:gd name="connsiteY5" fmla="*/ 279406 h 1681151"/>
              <a:gd name="connsiteX6" fmla="*/ 4038600 w 4038600"/>
              <a:gd name="connsiteY6" fmla="*/ 1396994 h 1681151"/>
              <a:gd name="connsiteX7" fmla="*/ 3956764 w 4038600"/>
              <a:gd name="connsiteY7" fmla="*/ 1594564 h 1681151"/>
              <a:gd name="connsiteX8" fmla="*/ 3759194 w 4038600"/>
              <a:gd name="connsiteY8" fmla="*/ 1676400 h 1681151"/>
              <a:gd name="connsiteX9" fmla="*/ 279406 w 4038600"/>
              <a:gd name="connsiteY9" fmla="*/ 1676400 h 1681151"/>
              <a:gd name="connsiteX10" fmla="*/ 0 w 4038600"/>
              <a:gd name="connsiteY10" fmla="*/ 1676400 h 1681151"/>
              <a:gd name="connsiteX11" fmla="*/ 0 w 4038600"/>
              <a:gd name="connsiteY11" fmla="*/ 1396994 h 1681151"/>
              <a:gd name="connsiteX12" fmla="*/ 0 w 4038600"/>
              <a:gd name="connsiteY12" fmla="*/ 279406 h 16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38600" h="1681151">
                <a:moveTo>
                  <a:pt x="0" y="279406"/>
                </a:moveTo>
                <a:cubicBezTo>
                  <a:pt x="0" y="205303"/>
                  <a:pt x="4752" y="26999"/>
                  <a:pt x="0" y="0"/>
                </a:cubicBezTo>
                <a:cubicBezTo>
                  <a:pt x="1599" y="4751"/>
                  <a:pt x="205303" y="0"/>
                  <a:pt x="279406" y="0"/>
                </a:cubicBezTo>
                <a:lnTo>
                  <a:pt x="3759194" y="0"/>
                </a:lnTo>
                <a:cubicBezTo>
                  <a:pt x="3833297" y="0"/>
                  <a:pt x="3904365" y="29438"/>
                  <a:pt x="3956764" y="81836"/>
                </a:cubicBezTo>
                <a:cubicBezTo>
                  <a:pt x="4009163" y="134235"/>
                  <a:pt x="4038600" y="205303"/>
                  <a:pt x="4038600" y="279406"/>
                </a:cubicBezTo>
                <a:lnTo>
                  <a:pt x="4038600" y="1396994"/>
                </a:lnTo>
                <a:cubicBezTo>
                  <a:pt x="4038600" y="1471097"/>
                  <a:pt x="4009163" y="1542165"/>
                  <a:pt x="3956764" y="1594564"/>
                </a:cubicBezTo>
                <a:cubicBezTo>
                  <a:pt x="3904365" y="1646963"/>
                  <a:pt x="3833297" y="1676400"/>
                  <a:pt x="3759194" y="1676400"/>
                </a:cubicBezTo>
                <a:lnTo>
                  <a:pt x="279406" y="1676400"/>
                </a:lnTo>
                <a:lnTo>
                  <a:pt x="0" y="1676400"/>
                </a:lnTo>
                <a:cubicBezTo>
                  <a:pt x="7926" y="1681151"/>
                  <a:pt x="0" y="1471097"/>
                  <a:pt x="0" y="1396994"/>
                </a:cubicBezTo>
                <a:lnTo>
                  <a:pt x="0" y="279406"/>
                </a:lnTo>
                <a:close/>
              </a:path>
            </a:pathLst>
          </a:custGeom>
          <a:solidFill>
            <a:srgbClr val="57585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smtClean="0">
                <a:latin typeface="+mj-lt"/>
                <a:cs typeface="Arial" pitchFamily="34" charset="0"/>
              </a:rPr>
              <a:t>Living with HIV</a:t>
            </a:r>
            <a:endParaRPr lang="en-US" sz="4200" b="1" dirty="0">
              <a:latin typeface="+mj-lt"/>
              <a:cs typeface="Arial" pitchFamily="34" charset="0"/>
            </a:endParaRPr>
          </a:p>
        </p:txBody>
      </p:sp>
      <p:sp>
        <p:nvSpPr>
          <p:cNvPr id="15" name="TextBox 14"/>
          <p:cNvSpPr txBox="1"/>
          <p:nvPr/>
        </p:nvSpPr>
        <p:spPr>
          <a:xfrm>
            <a:off x="609600" y="1219200"/>
            <a:ext cx="2819400" cy="1323439"/>
          </a:xfrm>
          <a:prstGeom prst="rect">
            <a:avLst/>
          </a:prstGeom>
          <a:noFill/>
        </p:spPr>
        <p:txBody>
          <a:bodyPr wrap="square" rtlCol="0">
            <a:spAutoFit/>
          </a:bodyPr>
          <a:lstStyle/>
          <a:p>
            <a:r>
              <a:rPr lang="en-US" sz="8000" b="1" dirty="0" smtClean="0">
                <a:solidFill>
                  <a:srgbClr val="B52328"/>
                </a:solidFill>
              </a:rPr>
              <a:t>Know</a:t>
            </a:r>
          </a:p>
        </p:txBody>
      </p:sp>
      <p:sp>
        <p:nvSpPr>
          <p:cNvPr id="16" name="TextBox 15"/>
          <p:cNvSpPr txBox="1"/>
          <p:nvPr/>
        </p:nvSpPr>
        <p:spPr>
          <a:xfrm>
            <a:off x="685800" y="2057400"/>
            <a:ext cx="2819400" cy="1323439"/>
          </a:xfrm>
          <a:prstGeom prst="rect">
            <a:avLst/>
          </a:prstGeom>
          <a:noFill/>
        </p:spPr>
        <p:txBody>
          <a:bodyPr wrap="square" rtlCol="0">
            <a:spAutoFit/>
          </a:bodyPr>
          <a:lstStyle/>
          <a:p>
            <a:r>
              <a:rPr lang="en-US" sz="8000" b="1" dirty="0" smtClean="0">
                <a:solidFill>
                  <a:srgbClr val="B52328"/>
                </a:solidFill>
              </a:rPr>
              <a:t>Your</a:t>
            </a:r>
          </a:p>
        </p:txBody>
      </p:sp>
      <p:sp>
        <p:nvSpPr>
          <p:cNvPr id="17" name="TextBox 16"/>
          <p:cNvSpPr txBox="1"/>
          <p:nvPr/>
        </p:nvSpPr>
        <p:spPr>
          <a:xfrm>
            <a:off x="2057400" y="3048000"/>
            <a:ext cx="2819400" cy="1323439"/>
          </a:xfrm>
          <a:prstGeom prst="rect">
            <a:avLst/>
          </a:prstGeom>
          <a:noFill/>
        </p:spPr>
        <p:txBody>
          <a:bodyPr wrap="square" rtlCol="0">
            <a:spAutoFit/>
          </a:bodyPr>
          <a:lstStyle/>
          <a:p>
            <a:r>
              <a:rPr lang="en-US" sz="8000" b="1" dirty="0" smtClean="0">
                <a:solidFill>
                  <a:schemeClr val="bg1"/>
                </a:solidFill>
              </a:rPr>
              <a:t>Rights</a:t>
            </a:r>
          </a:p>
        </p:txBody>
      </p:sp>
      <p:sp>
        <p:nvSpPr>
          <p:cNvPr id="18" name="TextBox 17"/>
          <p:cNvSpPr txBox="1"/>
          <p:nvPr/>
        </p:nvSpPr>
        <p:spPr>
          <a:xfrm>
            <a:off x="2209800" y="5112140"/>
            <a:ext cx="4267200" cy="1754326"/>
          </a:xfrm>
          <a:prstGeom prst="rect">
            <a:avLst/>
          </a:prstGeom>
          <a:noFill/>
        </p:spPr>
        <p:txBody>
          <a:bodyPr wrap="square" rtlCol="0">
            <a:spAutoFit/>
          </a:bodyPr>
          <a:lstStyle/>
          <a:p>
            <a:pPr algn="r"/>
            <a:r>
              <a:rPr lang="en-US" sz="3600" spc="600" dirty="0" smtClean="0">
                <a:effectLst>
                  <a:outerShdw blurRad="38100" dist="38100" dir="2700000" algn="tl">
                    <a:srgbClr val="000000">
                      <a:alpha val="43137"/>
                    </a:srgbClr>
                  </a:outerShdw>
                </a:effectLst>
              </a:rPr>
              <a:t>Disclosure </a:t>
            </a:r>
          </a:p>
          <a:p>
            <a:pPr algn="r"/>
            <a:r>
              <a:rPr lang="en-US" sz="3600" spc="600" dirty="0">
                <a:effectLst>
                  <a:outerShdw blurRad="38100" dist="38100" dir="2700000" algn="tl">
                    <a:srgbClr val="000000">
                      <a:alpha val="43137"/>
                    </a:srgbClr>
                  </a:outerShdw>
                </a:effectLst>
              </a:rPr>
              <a:t>i</a:t>
            </a:r>
            <a:r>
              <a:rPr lang="en-US" sz="3600" spc="600" dirty="0" smtClean="0">
                <a:effectLst>
                  <a:outerShdw blurRad="38100" dist="38100" dir="2700000" algn="tl">
                    <a:srgbClr val="000000">
                      <a:alpha val="43137"/>
                    </a:srgbClr>
                  </a:outerShdw>
                </a:effectLst>
              </a:rPr>
              <a:t>n </a:t>
            </a:r>
            <a:r>
              <a:rPr lang="en-US" sz="3600" spc="600" dirty="0" smtClean="0">
                <a:effectLst>
                  <a:outerShdw blurRad="38100" dist="38100" dir="2700000" algn="tl">
                    <a:srgbClr val="000000">
                      <a:alpha val="43137"/>
                    </a:srgbClr>
                  </a:outerShdw>
                </a:effectLst>
              </a:rPr>
              <a:t>school</a:t>
            </a:r>
            <a:r>
              <a:rPr lang="en-US" sz="3600" spc="600" dirty="0" smtClean="0">
                <a:effectLst>
                  <a:outerShdw blurRad="38100" dist="38100" dir="2700000" algn="tl">
                    <a:srgbClr val="000000">
                      <a:alpha val="43137"/>
                    </a:srgbClr>
                  </a:outerShdw>
                </a:effectLst>
              </a:rPr>
              <a:t> </a:t>
            </a:r>
            <a:r>
              <a:rPr lang="en-US" sz="3600" spc="600" dirty="0" smtClean="0">
                <a:effectLst>
                  <a:outerShdw blurRad="38100" dist="38100" dir="2700000" algn="tl">
                    <a:srgbClr val="000000">
                      <a:alpha val="43137"/>
                    </a:srgbClr>
                  </a:outerShdw>
                </a:effectLst>
              </a:rPr>
              <a:t>and </a:t>
            </a:r>
            <a:r>
              <a:rPr lang="en-US" sz="3600" spc="600" dirty="0" smtClean="0">
                <a:effectLst>
                  <a:outerShdw blurRad="38100" dist="38100" dir="2700000" algn="tl">
                    <a:srgbClr val="000000">
                      <a:alpha val="43137"/>
                    </a:srgbClr>
                  </a:outerShdw>
                </a:effectLst>
              </a:rPr>
              <a:t>day</a:t>
            </a:r>
            <a:r>
              <a:rPr lang="en-US" sz="3600" spc="600" dirty="0" smtClean="0">
                <a:effectLst>
                  <a:outerShdw blurRad="38100" dist="38100" dir="2700000" algn="tl">
                    <a:srgbClr val="000000">
                      <a:alpha val="43137"/>
                    </a:srgbClr>
                  </a:outerShdw>
                </a:effectLst>
              </a:rPr>
              <a:t>care</a:t>
            </a:r>
            <a:endParaRPr lang="en-US" sz="3600" spc="600" dirty="0">
              <a:effectLst>
                <a:outerShdw blurRad="38100" dist="38100" dir="2700000" algn="tl">
                  <a:srgbClr val="000000">
                    <a:alpha val="43137"/>
                  </a:srgbClr>
                </a:outerShdw>
              </a:effectLst>
            </a:endParaRPr>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5" name="TextBox 24"/>
          <p:cNvSpPr txBox="1"/>
          <p:nvPr/>
        </p:nvSpPr>
        <p:spPr>
          <a:xfrm>
            <a:off x="7162800" y="914400"/>
            <a:ext cx="1600200" cy="2246769"/>
          </a:xfrm>
          <a:prstGeom prst="rect">
            <a:avLst/>
          </a:prstGeom>
          <a:noFill/>
        </p:spPr>
        <p:txBody>
          <a:bodyPr wrap="square" rtlCol="0">
            <a:spAutoFit/>
          </a:bodyPr>
          <a:lstStyle/>
          <a:p>
            <a:r>
              <a:rPr lang="en-US" sz="1400" dirty="0" smtClean="0">
                <a:solidFill>
                  <a:schemeClr val="bg1">
                    <a:lumMod val="50000"/>
                  </a:schemeClr>
                </a:solidFill>
              </a:rPr>
              <a:t>The information contained in this publication is information about the law, but it is not legal advice. For legal advice, please contact a lawyer in your region.</a:t>
            </a:r>
            <a:endParaRPr lang="en-US" sz="1400" dirty="0">
              <a:solidFill>
                <a:schemeClr val="bg1">
                  <a:lumMod val="50000"/>
                </a:schemeClr>
              </a:solidFill>
            </a:endParaRPr>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30" name="Rounded Rectangle 29"/>
          <p:cNvSpPr/>
          <p:nvPr/>
        </p:nvSpPr>
        <p:spPr>
          <a:xfrm>
            <a:off x="1600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2209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2819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4290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40386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648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5257800" y="4648200"/>
            <a:ext cx="457200" cy="457200"/>
          </a:xfrm>
          <a:prstGeom prst="round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37" name="Rounded Rectangle 36"/>
          <p:cNvSpPr/>
          <p:nvPr/>
        </p:nvSpPr>
        <p:spPr>
          <a:xfrm>
            <a:off x="5867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430887"/>
          </a:xfrm>
          <a:prstGeom prst="rect">
            <a:avLst/>
          </a:prstGeom>
          <a:noFill/>
        </p:spPr>
        <p:txBody>
          <a:bodyPr wrap="square" rtlCol="0">
            <a:spAutoFit/>
          </a:bodyPr>
          <a:lstStyle/>
          <a:p>
            <a:r>
              <a:rPr lang="en-US" sz="2200" b="1" dirty="0" smtClean="0">
                <a:solidFill>
                  <a:schemeClr val="bg1"/>
                </a:solidFill>
              </a:rPr>
              <a:t>7. </a:t>
            </a:r>
            <a:r>
              <a:rPr lang="en-CA" sz="2200" b="1" dirty="0">
                <a:solidFill>
                  <a:srgbClr val="FFFFFF"/>
                </a:solidFill>
              </a:rPr>
              <a:t>Can my child’s school accommodate my child?</a:t>
            </a:r>
            <a:endParaRPr lang="en-US" sz="2200" dirty="0">
              <a:solidFill>
                <a:srgbClr val="FFFFFF"/>
              </a:solidFill>
            </a:endParaRPr>
          </a:p>
        </p:txBody>
      </p:sp>
      <p:sp>
        <p:nvSpPr>
          <p:cNvPr id="11" name="TextBox 10"/>
          <p:cNvSpPr txBox="1"/>
          <p:nvPr/>
        </p:nvSpPr>
        <p:spPr>
          <a:xfrm>
            <a:off x="152400" y="762000"/>
            <a:ext cx="8763000" cy="5632311"/>
          </a:xfrm>
          <a:prstGeom prst="rect">
            <a:avLst/>
          </a:prstGeom>
          <a:noFill/>
        </p:spPr>
        <p:txBody>
          <a:bodyPr wrap="square" rtlCol="0">
            <a:spAutoFit/>
          </a:bodyPr>
          <a:lstStyle/>
          <a:p>
            <a:pPr marL="342900" indent="-342900">
              <a:buFont typeface="Arial" panose="020B0604020202020204" pitchFamily="34" charset="0"/>
              <a:buChar char="•"/>
            </a:pPr>
            <a:r>
              <a:rPr lang="en-CA" sz="2000" dirty="0" smtClean="0"/>
              <a:t>A school </a:t>
            </a:r>
            <a:r>
              <a:rPr lang="en-CA" sz="2000" dirty="0"/>
              <a:t>has a duty to accommodate </a:t>
            </a:r>
            <a:r>
              <a:rPr lang="en-CA" sz="2000" dirty="0" smtClean="0"/>
              <a:t>a child living with a disability to </a:t>
            </a:r>
            <a:r>
              <a:rPr lang="en-CA" sz="2000" dirty="0"/>
              <a:t>allow equal access to school services, up to the point of “undue hardship.”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en-CA" sz="2000" dirty="0" smtClean="0"/>
              <a:t>If </a:t>
            </a:r>
            <a:r>
              <a:rPr lang="en-CA" sz="2000" dirty="0"/>
              <a:t>you request accommodation from your child’s school, you will be required to provide information about your child’s </a:t>
            </a:r>
            <a:r>
              <a:rPr lang="en-CA" sz="2000" dirty="0" smtClean="0"/>
              <a:t>disability-related needs and limitations. </a:t>
            </a:r>
            <a:r>
              <a:rPr lang="en-CA" sz="2000" dirty="0"/>
              <a:t>In most cases, this does not require you to inform school authorities of your child’s HIV </a:t>
            </a:r>
            <a:r>
              <a:rPr lang="en-CA" sz="2000" dirty="0" smtClean="0"/>
              <a:t>status. </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CA" sz="2000" dirty="0"/>
              <a:t>There is no blanket approach to accommodation and a school must accommodate each student’s unique needs. </a:t>
            </a:r>
            <a:endParaRPr lang="en-CA" sz="2000" dirty="0" smtClean="0"/>
          </a:p>
          <a:p>
            <a:r>
              <a:rPr lang="en-CA" sz="2000" dirty="0"/>
              <a:t> </a:t>
            </a:r>
            <a:endParaRPr lang="en-US" sz="2000" dirty="0"/>
          </a:p>
          <a:p>
            <a:pPr marL="342900" indent="-342900">
              <a:buFont typeface="Arial" panose="020B0604020202020204" pitchFamily="34" charset="0"/>
              <a:buChar char="•"/>
            </a:pPr>
            <a:r>
              <a:rPr lang="en-CA" sz="2000" dirty="0" smtClean="0"/>
              <a:t>If the school believes providing the accommodation will cause the school “undue hardship”, the school must provide evidence to prove it. The relevant factors are:</a:t>
            </a:r>
          </a:p>
          <a:p>
            <a:pPr marL="800100" lvl="1" indent="-342900">
              <a:buFont typeface="Arial" panose="020B0604020202020204" pitchFamily="34" charset="0"/>
              <a:buChar char="•"/>
            </a:pPr>
            <a:r>
              <a:rPr lang="en-CA" sz="2000" dirty="0"/>
              <a:t>c</a:t>
            </a:r>
            <a:r>
              <a:rPr lang="en-CA" sz="2000" dirty="0" smtClean="0"/>
              <a:t>ost</a:t>
            </a:r>
          </a:p>
          <a:p>
            <a:pPr marL="800100" lvl="1" indent="-342900">
              <a:buFont typeface="Arial" panose="020B0604020202020204" pitchFamily="34" charset="0"/>
              <a:buChar char="•"/>
            </a:pPr>
            <a:r>
              <a:rPr lang="en-CA" sz="2000" dirty="0"/>
              <a:t>o</a:t>
            </a:r>
            <a:r>
              <a:rPr lang="en-CA" sz="2000" dirty="0" smtClean="0"/>
              <a:t>utside sources of funding</a:t>
            </a:r>
          </a:p>
          <a:p>
            <a:pPr marL="800100" lvl="1" indent="-342900">
              <a:buFont typeface="Arial" panose="020B0604020202020204" pitchFamily="34" charset="0"/>
              <a:buChar char="•"/>
            </a:pPr>
            <a:r>
              <a:rPr lang="en-CA" sz="2000" dirty="0"/>
              <a:t>h</a:t>
            </a:r>
            <a:r>
              <a:rPr lang="en-CA" sz="2000" dirty="0" smtClean="0"/>
              <a:t>ealth and safety</a:t>
            </a:r>
            <a:endParaRPr lang="en-US" sz="2000" dirty="0"/>
          </a:p>
          <a:p>
            <a:r>
              <a:rPr lang="en-CA" sz="2000" dirty="0"/>
              <a:t> </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CA" sz="2200" b="1" dirty="0">
                <a:solidFill>
                  <a:srgbClr val="FFFFFF"/>
                </a:solidFill>
              </a:rPr>
              <a:t>8. What protection does a person have against discrimination and harassment at school?</a:t>
            </a:r>
            <a:endParaRPr lang="en-US" sz="2200" dirty="0">
              <a:solidFill>
                <a:srgbClr val="FFFFFF"/>
              </a:solidFill>
            </a:endParaRPr>
          </a:p>
        </p:txBody>
      </p:sp>
      <p:sp>
        <p:nvSpPr>
          <p:cNvPr id="11" name="TextBox 10"/>
          <p:cNvSpPr txBox="1"/>
          <p:nvPr/>
        </p:nvSpPr>
        <p:spPr>
          <a:xfrm>
            <a:off x="152400" y="762000"/>
            <a:ext cx="8763000" cy="5139869"/>
          </a:xfrm>
          <a:prstGeom prst="rect">
            <a:avLst/>
          </a:prstGeom>
          <a:noFill/>
        </p:spPr>
        <p:txBody>
          <a:bodyPr wrap="square" rtlCol="0">
            <a:spAutoFit/>
          </a:bodyPr>
          <a:lstStyle/>
          <a:p>
            <a:endParaRPr lang="en-CA" sz="1400" dirty="0" smtClean="0"/>
          </a:p>
          <a:p>
            <a:endParaRPr lang="en-CA" sz="1400" dirty="0"/>
          </a:p>
          <a:p>
            <a:pPr marL="285750" indent="-285750">
              <a:buFont typeface="Arial" panose="020B0604020202020204" pitchFamily="34" charset="0"/>
              <a:buChar char="•"/>
            </a:pPr>
            <a:r>
              <a:rPr lang="en-CA" sz="2000" dirty="0"/>
              <a:t>Most schools, formal childcare providers and school boards have extensive policies and procedures in place to address various forms of discrimination and harassment. </a:t>
            </a:r>
            <a:r>
              <a:rPr lang="en-CA" sz="2000" dirty="0" smtClean="0"/>
              <a:t>Your </a:t>
            </a:r>
            <a:r>
              <a:rPr lang="en-CA" sz="2000" dirty="0"/>
              <a:t>child’s teacher, principal or the director of the daycare centre may therefore be the best people to speak with first in order to find support for your child and to stop the harassment.   </a:t>
            </a:r>
            <a:endParaRPr lang="en-CA" sz="2000" dirty="0" smtClean="0"/>
          </a:p>
          <a:p>
            <a:r>
              <a:rPr lang="en-CA" sz="2000" dirty="0" smtClean="0"/>
              <a:t>   </a:t>
            </a:r>
            <a:endParaRPr lang="en-US" sz="2000" dirty="0"/>
          </a:p>
          <a:p>
            <a:pPr marL="285750" indent="-285750">
              <a:buFont typeface="Arial" panose="020B0604020202020204" pitchFamily="34" charset="0"/>
              <a:buChar char="•"/>
            </a:pPr>
            <a:r>
              <a:rPr lang="en-CA" sz="2000" dirty="0" smtClean="0"/>
              <a:t>Under </a:t>
            </a:r>
            <a:r>
              <a:rPr lang="en-CA" sz="2000" dirty="0"/>
              <a:t>human rights law, you are protected from HIV-related discrimination and harassment (which is considered a form of discrimination) at school. If you believe your child is being discriminated against or harassed at school, you </a:t>
            </a:r>
            <a:r>
              <a:rPr lang="en-CA" sz="2000" dirty="0" smtClean="0"/>
              <a:t>can make a complaint to the relevant human rights commission.  </a:t>
            </a:r>
          </a:p>
          <a:p>
            <a:endParaRPr lang="en-CA" sz="2000" dirty="0"/>
          </a:p>
          <a:p>
            <a:pPr marL="285750" indent="-285750">
              <a:buFont typeface="Arial" panose="020B0604020202020204" pitchFamily="34" charset="0"/>
              <a:buChar char="•"/>
            </a:pPr>
            <a:r>
              <a:rPr lang="en-CA" sz="2000" dirty="0" smtClean="0"/>
              <a:t>Many </a:t>
            </a:r>
            <a:r>
              <a:rPr lang="en-CA" sz="2000" dirty="0"/>
              <a:t>complaints are settled through mediation. If mediation efforts are unsuccessful, the commission will decide whether to refer the case to a human rights tribunal for a hearing. If the commission decides not to refer the case to a tribunal, it will be the end of the complaint.</a:t>
            </a:r>
            <a:endParaRPr lang="en-US" sz="2000" dirty="0"/>
          </a:p>
        </p:txBody>
      </p:sp>
      <p:sp>
        <p:nvSpPr>
          <p:cNvPr id="15" name="TextBox 14"/>
          <p:cNvSpPr txBox="1"/>
          <p:nvPr/>
        </p:nvSpPr>
        <p:spPr>
          <a:xfrm>
            <a:off x="152400" y="4114800"/>
            <a:ext cx="8763000" cy="307777"/>
          </a:xfrm>
          <a:prstGeom prst="rect">
            <a:avLst/>
          </a:prstGeom>
          <a:noFill/>
        </p:spPr>
        <p:txBody>
          <a:bodyPr wrap="square" rtlCol="0">
            <a:spAutoFit/>
          </a:bodyPr>
          <a:lstStyle/>
          <a:p>
            <a:r>
              <a:rPr lang="en-CA" sz="1400" dirty="0"/>
              <a:t>  </a:t>
            </a:r>
            <a:endParaRPr lang="en-US" sz="1400" dirty="0"/>
          </a:p>
        </p:txBody>
      </p:sp>
    </p:spTree>
    <p:extLst>
      <p:ext uri="{BB962C8B-B14F-4D97-AF65-F5344CB8AC3E}">
        <p14:creationId xmlns:p14="http://schemas.microsoft.com/office/powerpoint/2010/main" val="2822818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6309420"/>
          </a:xfrm>
          <a:prstGeom prst="rect">
            <a:avLst/>
          </a:prstGeom>
          <a:noFill/>
        </p:spPr>
        <p:txBody>
          <a:bodyPr wrap="square" rtlCol="0">
            <a:spAutoFit/>
          </a:bodyPr>
          <a:lstStyle/>
          <a:p>
            <a:r>
              <a:rPr lang="en-CA" sz="2000" dirty="0" smtClean="0"/>
              <a:t>1.  Your 2-year old is living with HIV and in daycare. Another parent has told you about a child in the same daycare group who has a tendency to bite other children. Once, this other child drew blood after biting another toddler. You are concerned about HIV transmission.  What should you do?</a:t>
            </a:r>
          </a:p>
          <a:p>
            <a:endParaRPr lang="en-CA" sz="2000" dirty="0" smtClean="0"/>
          </a:p>
          <a:p>
            <a:endParaRPr lang="en-CA" sz="2000" dirty="0"/>
          </a:p>
          <a:p>
            <a:endParaRPr lang="en-CA" sz="2000" dirty="0" smtClean="0"/>
          </a:p>
          <a:p>
            <a:r>
              <a:rPr lang="en-CA" sz="2000" dirty="0" smtClean="0"/>
              <a:t>2.  Your child is “out” about his HIV status at school. So far, the other students have not treated him differently as a result, but he just started the fourth grade and in his new class, there is a student who constantly taunts him about being HIV-positive. Is this discrimination and what can you do about it?</a:t>
            </a:r>
          </a:p>
          <a:p>
            <a:endParaRPr lang="en-CA" sz="1600" dirty="0"/>
          </a:p>
          <a:p>
            <a:endParaRPr lang="en-CA" sz="1600" dirty="0" smtClean="0"/>
          </a:p>
          <a:p>
            <a:endParaRPr lang="en-CA" sz="1600" dirty="0" smtClean="0"/>
          </a:p>
          <a:p>
            <a:endParaRPr lang="en-CA" sz="1600" dirty="0"/>
          </a:p>
          <a:p>
            <a:endParaRPr lang="en-CA" sz="1600" dirty="0" smtClean="0"/>
          </a:p>
          <a:p>
            <a:endParaRPr lang="en-CA" sz="1600" dirty="0"/>
          </a:p>
          <a:p>
            <a:endParaRPr lang="en-CA" sz="1600" dirty="0" smtClean="0"/>
          </a:p>
          <a:p>
            <a:endParaRPr lang="en-CA" sz="1600" dirty="0"/>
          </a:p>
          <a:p>
            <a:r>
              <a:rPr lang="en-CA" sz="1600" dirty="0"/>
              <a:t> </a:t>
            </a:r>
            <a:endParaRPr lang="en-US" sz="1600" dirty="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dirty="0" smtClean="0">
                <a:solidFill>
                  <a:schemeClr val="bg1"/>
                </a:solidFill>
              </a:rPr>
              <a:t>Scenarios</a:t>
            </a:r>
            <a:endParaRPr lang="en-US" sz="3400" b="1"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4457700" y="1524000"/>
            <a:ext cx="3924300" cy="5447645"/>
          </a:xfrm>
          <a:prstGeom prst="rect">
            <a:avLst/>
          </a:prstGeom>
          <a:noFill/>
        </p:spPr>
        <p:txBody>
          <a:bodyPr wrap="square" rtlCol="0">
            <a:spAutoFit/>
          </a:bodyPr>
          <a:lstStyle/>
          <a:p>
            <a:r>
              <a:rPr lang="en-CA" sz="2000" dirty="0"/>
              <a:t>Canada’s human rights laws prohibit discrimination based on disability when providing services, including education. HIV and AIDS are considered disabilities under the law. This means that a school cannot inquire about your child’s HIV status, just as it cannot ask about your child’s religion or other similar personal characteristics. It would be unlawful discrimination for school authorities to request this information as a condition of acceptance or continuation in the school.</a:t>
            </a:r>
            <a:endParaRPr lang="en-US" sz="2000" dirty="0"/>
          </a:p>
          <a:p>
            <a:endParaRPr lang="en-US" sz="1600" dirty="0" smtClean="0"/>
          </a:p>
          <a:p>
            <a:endParaRPr lang="en-US" sz="1600" dirty="0"/>
          </a:p>
          <a:p>
            <a:endParaRPr lang="en-US" sz="16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dirty="0" smtClean="0">
                <a:solidFill>
                  <a:schemeClr val="bg1"/>
                </a:solidFill>
              </a:rPr>
              <a:t>Conclusions</a:t>
            </a:r>
            <a:endParaRPr lang="en-US" sz="3400" b="1" dirty="0">
              <a:solidFill>
                <a:schemeClr val="bg1"/>
              </a:solidFill>
            </a:endParaRPr>
          </a:p>
        </p:txBody>
      </p:sp>
      <p:sp>
        <p:nvSpPr>
          <p:cNvPr id="9" name="Oval 8"/>
          <p:cNvSpPr/>
          <p:nvPr/>
        </p:nvSpPr>
        <p:spPr>
          <a:xfrm>
            <a:off x="228600" y="3048000"/>
            <a:ext cx="3276600" cy="3124200"/>
          </a:xfrm>
          <a:prstGeom prst="ellipse">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1000" y="3200400"/>
            <a:ext cx="2514600" cy="2362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219200" y="3832964"/>
            <a:ext cx="2438400" cy="1554272"/>
          </a:xfrm>
          <a:prstGeom prst="rect">
            <a:avLst/>
          </a:prstGeom>
          <a:noFill/>
        </p:spPr>
        <p:txBody>
          <a:bodyPr wrap="square" rtlCol="0">
            <a:spAutoFit/>
          </a:bodyPr>
          <a:lstStyle/>
          <a:p>
            <a:r>
              <a:rPr lang="en-CA" sz="1900" dirty="0"/>
              <a:t>Whether you disclose your child’s HIV status at school or daycare, and to whom, should be entirely up to you.</a:t>
            </a:r>
            <a:endParaRPr lang="en-US" sz="19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2" name="TextBox 21"/>
          <p:cNvSpPr txBox="1"/>
          <p:nvPr/>
        </p:nvSpPr>
        <p:spPr>
          <a:xfrm>
            <a:off x="1295400" y="609600"/>
            <a:ext cx="4648200" cy="923330"/>
          </a:xfrm>
          <a:prstGeom prst="rect">
            <a:avLst/>
          </a:prstGeom>
          <a:noFill/>
        </p:spPr>
        <p:txBody>
          <a:bodyPr wrap="square" rtlCol="0">
            <a:spAutoFit/>
          </a:bodyPr>
          <a:lstStyle/>
          <a:p>
            <a:pPr algn="ctr"/>
            <a:r>
              <a:rPr lang="en-US" sz="5400" b="1" dirty="0" smtClean="0">
                <a:solidFill>
                  <a:srgbClr val="B52328"/>
                </a:solidFill>
              </a:rPr>
              <a:t>Thank You</a:t>
            </a:r>
            <a:endParaRPr lang="en-US" sz="5400" b="1" dirty="0">
              <a:solidFill>
                <a:srgbClr val="B52328"/>
              </a:solidFill>
            </a:endParaRPr>
          </a:p>
        </p:txBody>
      </p:sp>
      <p:sp>
        <p:nvSpPr>
          <p:cNvPr id="23" name="TextBox 22"/>
          <p:cNvSpPr txBox="1"/>
          <p:nvPr/>
        </p:nvSpPr>
        <p:spPr>
          <a:xfrm>
            <a:off x="685800" y="2286000"/>
            <a:ext cx="5486400" cy="3046988"/>
          </a:xfrm>
          <a:prstGeom prst="rect">
            <a:avLst/>
          </a:prstGeom>
          <a:noFill/>
        </p:spPr>
        <p:txBody>
          <a:bodyPr wrap="square" rtlCol="0">
            <a:spAutoFit/>
          </a:bodyPr>
          <a:lstStyle/>
          <a:p>
            <a:endParaRPr lang="en-US" sz="2400" b="1" dirty="0" smtClean="0">
              <a:solidFill>
                <a:schemeClr val="bg1"/>
              </a:solidFill>
            </a:endParaRPr>
          </a:p>
          <a:p>
            <a:endParaRPr lang="en-US" sz="2400" b="1" dirty="0">
              <a:solidFill>
                <a:schemeClr val="bg1"/>
              </a:solidFill>
            </a:endParaRPr>
          </a:p>
          <a:p>
            <a:endParaRPr lang="en-US" sz="2400" b="1" dirty="0" smtClean="0">
              <a:solidFill>
                <a:schemeClr val="bg1"/>
              </a:solidFill>
            </a:endParaRPr>
          </a:p>
          <a:p>
            <a:endParaRPr lang="en-US" sz="2400" b="1" dirty="0">
              <a:solidFill>
                <a:schemeClr val="bg1"/>
              </a:solidFill>
            </a:endParaRPr>
          </a:p>
          <a:p>
            <a:r>
              <a:rPr lang="en-US" sz="2400" b="1" dirty="0" smtClean="0">
                <a:solidFill>
                  <a:schemeClr val="bg1"/>
                </a:solidFill>
              </a:rPr>
              <a:t>Canadian HIV/AIDS Legal Network</a:t>
            </a:r>
          </a:p>
          <a:p>
            <a:r>
              <a:rPr lang="en-US" sz="2400" b="1" dirty="0" err="1" smtClean="0">
                <a:solidFill>
                  <a:schemeClr val="bg1"/>
                </a:solidFill>
              </a:rPr>
              <a:t>www.aidslaw.ca</a:t>
            </a:r>
            <a:endParaRPr lang="en-US" sz="2400" b="1" dirty="0" smtClean="0">
              <a:solidFill>
                <a:schemeClr val="bg1"/>
              </a:solidFill>
            </a:endParaRPr>
          </a:p>
          <a:p>
            <a:r>
              <a:rPr lang="en-US" sz="2400" b="1" dirty="0" smtClean="0">
                <a:solidFill>
                  <a:schemeClr val="bg1"/>
                </a:solidFill>
              </a:rPr>
              <a:t>Phone : +1 416 595-1666 </a:t>
            </a:r>
          </a:p>
          <a:p>
            <a:r>
              <a:rPr lang="en-US" sz="2400" b="1" dirty="0" smtClean="0">
                <a:solidFill>
                  <a:schemeClr val="bg1"/>
                </a:solidFill>
              </a:rPr>
              <a:t>Email: info@aidslaw.ca</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5324535"/>
          </a:xfrm>
          <a:prstGeom prst="rect">
            <a:avLst/>
          </a:prstGeom>
          <a:noFill/>
        </p:spPr>
        <p:txBody>
          <a:bodyPr wrap="square" rtlCol="0">
            <a:spAutoFit/>
          </a:bodyPr>
          <a:lstStyle/>
          <a:p>
            <a:r>
              <a:rPr lang="en-US" sz="2000" dirty="0"/>
              <a:t>This presentation complements the brochure </a:t>
            </a:r>
            <a:r>
              <a:rPr lang="en-US" sz="2000" b="1" i="1" dirty="0"/>
              <a:t>Living with HIV: Know your </a:t>
            </a:r>
            <a:r>
              <a:rPr lang="en-US" sz="2000" b="1" i="1" dirty="0" smtClean="0"/>
              <a:t>Rights</a:t>
            </a:r>
            <a:r>
              <a:rPr lang="en-US" sz="2000" b="1" i="1" dirty="0"/>
              <a:t> </a:t>
            </a:r>
            <a:r>
              <a:rPr lang="en-US" sz="2000" b="1" i="1" dirty="0" smtClean="0"/>
              <a:t>#7 Disclosure in school and daycare</a:t>
            </a:r>
            <a:r>
              <a:rPr lang="en-US" sz="2000" b="1" dirty="0" smtClean="0"/>
              <a:t>.  </a:t>
            </a:r>
            <a:endParaRPr lang="en-US" sz="2000" b="1" dirty="0"/>
          </a:p>
          <a:p>
            <a:endParaRPr lang="en-US" sz="2000" dirty="0"/>
          </a:p>
          <a:p>
            <a:r>
              <a:rPr lang="en-US" sz="2000" dirty="0"/>
              <a:t>Copies of the brochure are available at </a:t>
            </a:r>
            <a:r>
              <a:rPr lang="en-US" sz="2000" dirty="0">
                <a:hlinkClick r:id="rId4"/>
              </a:rPr>
              <a:t>www.aidslaw.ca</a:t>
            </a:r>
            <a:r>
              <a:rPr lang="en-US" sz="2000" dirty="0"/>
              <a:t>.</a:t>
            </a:r>
          </a:p>
          <a:p>
            <a:endParaRPr lang="en-US" sz="2000" dirty="0"/>
          </a:p>
          <a:p>
            <a:r>
              <a:rPr lang="en-US" sz="2000" dirty="0"/>
              <a:t>The information contained in this presentation is information about the law, but it is not legal advice. For legal advice, please contact a lawyer in your region. </a:t>
            </a:r>
          </a:p>
          <a:p>
            <a:endParaRPr lang="en-US" sz="2000" dirty="0"/>
          </a:p>
          <a:p>
            <a:r>
              <a:rPr lang="en-US" sz="2000" dirty="0"/>
              <a:t>The information contained in this presentation is current as of </a:t>
            </a:r>
            <a:r>
              <a:rPr lang="en-US" sz="2000" dirty="0" smtClean="0"/>
              <a:t>2014. </a:t>
            </a:r>
            <a:endParaRPr lang="en-US" sz="2000" dirty="0"/>
          </a:p>
          <a:p>
            <a:endParaRPr lang="en-US" sz="1200" dirty="0"/>
          </a:p>
          <a:p>
            <a:endParaRPr lang="en-US" sz="1200" dirty="0"/>
          </a:p>
          <a:p>
            <a:pPr algn="r"/>
            <a:r>
              <a:rPr lang="en-US" sz="1600" dirty="0"/>
              <a:t>Funding for the </a:t>
            </a:r>
            <a:r>
              <a:rPr lang="en-US" sz="1600" i="1" dirty="0"/>
              <a:t>Living with HIV: Know your Rights </a:t>
            </a:r>
            <a:r>
              <a:rPr lang="en-US" sz="1600" dirty="0"/>
              <a:t>series was provided by the Public Health Agency of Canada. The opinions expressed in this presentation are those of the authors/researchers and do not necessarily reflect the official views of the Public Health Agency of Canada.</a:t>
            </a:r>
            <a:r>
              <a:rPr lang="en-US" sz="1200" dirty="0"/>
              <a:t> </a:t>
            </a:r>
          </a:p>
          <a:p>
            <a:endParaRPr lang="en-US" sz="1200" dirty="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3600986"/>
          </a:xfrm>
          <a:prstGeom prst="rect">
            <a:avLst/>
          </a:prstGeom>
          <a:noFill/>
        </p:spPr>
        <p:txBody>
          <a:bodyPr wrap="square" rtlCol="0">
            <a:spAutoFit/>
          </a:bodyPr>
          <a:lstStyle/>
          <a:p>
            <a:endParaRPr lang="en-CA" sz="1600" dirty="0" smtClean="0"/>
          </a:p>
          <a:p>
            <a:r>
              <a:rPr lang="en-CA" sz="2000" dirty="0"/>
              <a:t>D</a:t>
            </a:r>
            <a:r>
              <a:rPr lang="en-CA" sz="2000" dirty="0" smtClean="0"/>
              <a:t>isclosure in education and childcare is governed by a complex array of provincial, territorial and federal laws and regulations.  </a:t>
            </a:r>
            <a:endParaRPr lang="en-CA" sz="2000" dirty="0"/>
          </a:p>
          <a:p>
            <a:endParaRPr lang="en-CA" sz="2000" dirty="0" smtClean="0"/>
          </a:p>
          <a:p>
            <a:r>
              <a:rPr lang="en-CA" sz="2000" dirty="0" smtClean="0"/>
              <a:t>It is important to remember that HIV </a:t>
            </a:r>
            <a:r>
              <a:rPr lang="en-CA" sz="2000" dirty="0"/>
              <a:t>is not transmitted through casual contact. Children do not catch HIV by going to school or sharing toys, food and drink with someone who is infected, so there is usually no reason for a school to require disclosure. </a:t>
            </a:r>
            <a:endParaRPr lang="en-US" sz="2000" dirty="0"/>
          </a:p>
          <a:p>
            <a:r>
              <a:rPr lang="en-CA" sz="1600" dirty="0"/>
              <a:t> </a:t>
            </a:r>
            <a:endParaRPr lang="en-US" sz="1600" dirty="0"/>
          </a:p>
          <a:p>
            <a:endParaRPr lang="en-US" sz="1600" dirty="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extLst>
      <p:ext uri="{BB962C8B-B14F-4D97-AF65-F5344CB8AC3E}">
        <p14:creationId xmlns:p14="http://schemas.microsoft.com/office/powerpoint/2010/main" val="304496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3914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04800" y="304800"/>
            <a:ext cx="6934200" cy="1046440"/>
          </a:xfrm>
          <a:prstGeom prst="rect">
            <a:avLst/>
          </a:prstGeom>
          <a:noFill/>
        </p:spPr>
        <p:txBody>
          <a:bodyPr wrap="square" rtlCol="0">
            <a:spAutoFit/>
          </a:bodyPr>
          <a:lstStyle/>
          <a:p>
            <a:r>
              <a:rPr lang="en-US" sz="2200" b="1" dirty="0" smtClean="0">
                <a:solidFill>
                  <a:schemeClr val="bg1"/>
                </a:solidFill>
              </a:rPr>
              <a:t>1. </a:t>
            </a:r>
            <a:r>
              <a:rPr lang="en-CA" sz="2200" b="1" dirty="0" smtClean="0">
                <a:solidFill>
                  <a:schemeClr val="bg1"/>
                </a:solidFill>
              </a:rPr>
              <a:t>When </a:t>
            </a:r>
            <a:r>
              <a:rPr lang="en-CA" sz="2200" b="1" dirty="0">
                <a:solidFill>
                  <a:schemeClr val="bg1"/>
                </a:solidFill>
              </a:rPr>
              <a:t>do I need to disclose my child’s status to a </a:t>
            </a:r>
            <a:r>
              <a:rPr lang="en-CA" sz="2200" b="1" dirty="0" smtClean="0">
                <a:solidFill>
                  <a:schemeClr val="bg1"/>
                </a:solidFill>
              </a:rPr>
              <a:t>school </a:t>
            </a:r>
            <a:r>
              <a:rPr lang="en-CA" sz="2200" b="1" dirty="0">
                <a:solidFill>
                  <a:schemeClr val="bg1"/>
                </a:solidFill>
              </a:rPr>
              <a:t>or daycare?</a:t>
            </a:r>
            <a:endParaRPr lang="en-US" sz="2200" dirty="0">
              <a:solidFill>
                <a:schemeClr val="bg1"/>
              </a:solidFill>
            </a:endParaRPr>
          </a:p>
          <a:p>
            <a:endParaRPr lang="en-US" b="1" dirty="0" smtClean="0">
              <a:solidFill>
                <a:schemeClr val="bg1"/>
              </a:solidFill>
            </a:endParaRPr>
          </a:p>
        </p:txBody>
      </p:sp>
      <p:sp>
        <p:nvSpPr>
          <p:cNvPr id="11" name="TextBox 10"/>
          <p:cNvSpPr txBox="1"/>
          <p:nvPr/>
        </p:nvSpPr>
        <p:spPr>
          <a:xfrm>
            <a:off x="152400" y="762000"/>
            <a:ext cx="8763000" cy="5139869"/>
          </a:xfrm>
          <a:prstGeom prst="rect">
            <a:avLst/>
          </a:prstGeom>
          <a:noFill/>
        </p:spPr>
        <p:txBody>
          <a:bodyPr wrap="square" rtlCol="0">
            <a:spAutoFit/>
          </a:bodyPr>
          <a:lstStyle/>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en-CA" sz="2000" dirty="0" smtClean="0"/>
              <a:t>In </a:t>
            </a:r>
            <a:r>
              <a:rPr lang="en-CA" sz="2000" dirty="0"/>
              <a:t>most cases, there is no legal obligation to tell a school or daycare that your child has HIV. Whether you disclose your child’s HIV status at school or daycare, and to whom, should be entirely up to you. </a:t>
            </a:r>
            <a:endParaRPr lang="en-CA" sz="2000" dirty="0" smtClean="0"/>
          </a:p>
          <a:p>
            <a:endParaRPr lang="en-CA" sz="2000" dirty="0"/>
          </a:p>
          <a:p>
            <a:pPr marL="342900" indent="-342900">
              <a:buFont typeface="Arial" panose="020B0604020202020204" pitchFamily="34" charset="0"/>
              <a:buChar char="•"/>
            </a:pPr>
            <a:r>
              <a:rPr lang="en-CA" sz="2000" dirty="0" smtClean="0"/>
              <a:t>Your </a:t>
            </a:r>
            <a:r>
              <a:rPr lang="en-CA" sz="2000" dirty="0"/>
              <a:t>child’s personal health information, including HIV status, is private, personal information.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en-CA" sz="2000" dirty="0"/>
              <a:t>The only time there is a need to inform school authorities of your child’s HIV status is if it is required for the protection of the child or the public. In the unlikely event that this notification is necessary, school authorities should keep to an absolute minimum the number of staff members who are made aware of your child’s condition. </a:t>
            </a:r>
            <a:endParaRPr lang="en-US" sz="2000" dirty="0"/>
          </a:p>
          <a:p>
            <a:r>
              <a:rPr lang="en-CA" sz="2000" dirty="0"/>
              <a:t> </a:t>
            </a:r>
            <a:endParaRPr lang="en-US" sz="2000" dirty="0"/>
          </a:p>
          <a:p>
            <a:endParaRPr lang="en-US" sz="1400" dirty="0"/>
          </a:p>
          <a:p>
            <a:r>
              <a:rPr lang="en-CA" sz="1400" dirty="0"/>
              <a:t> </a:t>
            </a:r>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84564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04800" y="304800"/>
            <a:ext cx="6934200" cy="769441"/>
          </a:xfrm>
          <a:prstGeom prst="rect">
            <a:avLst/>
          </a:prstGeom>
          <a:noFill/>
        </p:spPr>
        <p:txBody>
          <a:bodyPr wrap="square" rtlCol="0">
            <a:spAutoFit/>
          </a:bodyPr>
          <a:lstStyle/>
          <a:p>
            <a:r>
              <a:rPr lang="en-US" sz="2200" b="1" dirty="0">
                <a:solidFill>
                  <a:schemeClr val="bg1"/>
                </a:solidFill>
              </a:rPr>
              <a:t>2</a:t>
            </a:r>
            <a:r>
              <a:rPr lang="en-US" sz="2200" b="1" dirty="0">
                <a:solidFill>
                  <a:srgbClr val="FFFFFF"/>
                </a:solidFill>
              </a:rPr>
              <a:t>. </a:t>
            </a:r>
            <a:r>
              <a:rPr lang="en-CA" sz="2200" b="1" dirty="0">
                <a:solidFill>
                  <a:srgbClr val="FFFFFF"/>
                </a:solidFill>
              </a:rPr>
              <a:t>If I tell someone at school or daycare that my child has HIV, do they have to keep it confidential?</a:t>
            </a:r>
            <a:r>
              <a:rPr lang="en-US" sz="2200" dirty="0">
                <a:solidFill>
                  <a:srgbClr val="FFFFFF"/>
                </a:solidFill>
              </a:rPr>
              <a:t> </a:t>
            </a:r>
            <a:endParaRPr lang="en-US" sz="2200" b="1" dirty="0">
              <a:solidFill>
                <a:srgbClr val="FFFFFF"/>
              </a:solidFill>
            </a:endParaRPr>
          </a:p>
        </p:txBody>
      </p:sp>
      <p:sp>
        <p:nvSpPr>
          <p:cNvPr id="11" name="TextBox 10"/>
          <p:cNvSpPr txBox="1"/>
          <p:nvPr/>
        </p:nvSpPr>
        <p:spPr>
          <a:xfrm>
            <a:off x="0" y="704909"/>
            <a:ext cx="8763000" cy="738664"/>
          </a:xfrm>
          <a:prstGeom prst="rect">
            <a:avLst/>
          </a:prstGeom>
          <a:noFill/>
        </p:spPr>
        <p:txBody>
          <a:bodyPr wrap="square" rtlCol="0">
            <a:spAutoFit/>
          </a:bodyPr>
          <a:lstStyle/>
          <a:p>
            <a:r>
              <a:rPr lang="en-CA" sz="1400" smtClean="0"/>
              <a:t> </a:t>
            </a:r>
            <a:endParaRPr lang="en-US" sz="1400" smtClean="0"/>
          </a:p>
          <a:p>
            <a:endParaRPr lang="en-US" sz="1400" smtClean="0"/>
          </a:p>
          <a:p>
            <a:r>
              <a:rPr lang="en-CA" sz="1400" smtClean="0"/>
              <a:t> </a:t>
            </a:r>
            <a:endParaRPr lang="en-US" sz="1400" dirty="0"/>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15" name="TextBox 14"/>
          <p:cNvSpPr txBox="1"/>
          <p:nvPr/>
        </p:nvSpPr>
        <p:spPr>
          <a:xfrm>
            <a:off x="127000" y="1295399"/>
            <a:ext cx="8763000" cy="3785652"/>
          </a:xfrm>
          <a:prstGeom prst="rect">
            <a:avLst/>
          </a:prstGeom>
          <a:noFill/>
        </p:spPr>
        <p:txBody>
          <a:bodyPr wrap="square" rtlCol="0">
            <a:spAutoFit/>
          </a:bodyPr>
          <a:lstStyle/>
          <a:p>
            <a:pPr marL="342900" indent="-342900">
              <a:buFont typeface="Arial" panose="020B0604020202020204" pitchFamily="34" charset="0"/>
              <a:buChar char="•"/>
            </a:pPr>
            <a:r>
              <a:rPr lang="en-CA" sz="2000" dirty="0" smtClean="0"/>
              <a:t>If </a:t>
            </a:r>
            <a:r>
              <a:rPr lang="en-CA" sz="2000" dirty="0"/>
              <a:t>you disclose your child’s HIV status to a school </a:t>
            </a:r>
            <a:r>
              <a:rPr lang="en-CA" sz="2000" dirty="0" smtClean="0"/>
              <a:t>authority, or they become aware of that information through another source, that </a:t>
            </a:r>
            <a:r>
              <a:rPr lang="en-CA" sz="2000" dirty="0"/>
              <a:t>person must keep this information confidential . However, in some provinces, school authorities are legally obligated to report a student in the school who has or may have HIV to the </a:t>
            </a:r>
            <a:r>
              <a:rPr lang="en-CA" sz="2000" dirty="0" smtClean="0"/>
              <a:t>Medical </a:t>
            </a:r>
            <a:r>
              <a:rPr lang="en-CA" sz="2000" dirty="0"/>
              <a:t>Officer of </a:t>
            </a:r>
            <a:r>
              <a:rPr lang="en-CA" sz="2000" dirty="0" smtClean="0"/>
              <a:t>Health.</a:t>
            </a:r>
          </a:p>
          <a:p>
            <a:r>
              <a:rPr lang="en-CA" sz="2000" dirty="0"/>
              <a:t>  </a:t>
            </a:r>
            <a:endParaRPr lang="en-US" sz="2000" dirty="0"/>
          </a:p>
          <a:p>
            <a:pPr marL="342900" indent="-342900">
              <a:buFont typeface="Arial" panose="020B0604020202020204" pitchFamily="34" charset="0"/>
              <a:buChar char="•"/>
            </a:pPr>
            <a:r>
              <a:rPr lang="en-CA" sz="2000" dirty="0"/>
              <a:t>I</a:t>
            </a:r>
            <a:r>
              <a:rPr lang="en-CA" sz="2000" dirty="0" smtClean="0"/>
              <a:t>f </a:t>
            </a:r>
            <a:r>
              <a:rPr lang="en-CA" sz="2000" dirty="0"/>
              <a:t>you disclose your child’s HIV status to a daycare provider, they are also obliged to keep this information confidential, unless you consent to disclosure. </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CA" sz="2000" dirty="0"/>
              <a:t>In most provinces and territories, the legal obligation to keep your child’s HIV status confidential does not apply to a classmate or any other person </a:t>
            </a:r>
            <a:r>
              <a:rPr lang="en-CA" sz="2000" dirty="0" smtClean="0"/>
              <a:t>who </a:t>
            </a:r>
            <a:r>
              <a:rPr lang="en-CA" sz="2000" dirty="0"/>
              <a:t>is not acting in an official capacity. </a:t>
            </a:r>
            <a:r>
              <a:rPr lang="en-CA" sz="1400" dirty="0"/>
              <a:t> </a:t>
            </a:r>
            <a:endParaRPr lang="en-US" sz="1400" dirty="0"/>
          </a:p>
        </p:txBody>
      </p:sp>
    </p:spTree>
    <p:extLst>
      <p:ext uri="{BB962C8B-B14F-4D97-AF65-F5344CB8AC3E}">
        <p14:creationId xmlns:p14="http://schemas.microsoft.com/office/powerpoint/2010/main" val="996262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38100" y="152400"/>
            <a:ext cx="71628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781800" cy="1046440"/>
          </a:xfrm>
          <a:prstGeom prst="rect">
            <a:avLst/>
          </a:prstGeom>
          <a:noFill/>
        </p:spPr>
        <p:txBody>
          <a:bodyPr wrap="square" rtlCol="0">
            <a:spAutoFit/>
          </a:bodyPr>
          <a:lstStyle/>
          <a:p>
            <a:r>
              <a:rPr lang="en-US" sz="2200" b="1" dirty="0" smtClean="0">
                <a:solidFill>
                  <a:schemeClr val="bg1"/>
                </a:solidFill>
              </a:rPr>
              <a:t>3. </a:t>
            </a:r>
            <a:r>
              <a:rPr lang="en-CA" sz="2200" b="1" dirty="0">
                <a:solidFill>
                  <a:srgbClr val="FFFFFF"/>
                </a:solidFill>
              </a:rPr>
              <a:t>If I tell someone at school that my child has HIV, will it be recorded in my child’s school file?</a:t>
            </a:r>
            <a:endParaRPr lang="en-US" sz="2200" dirty="0">
              <a:solidFill>
                <a:srgbClr val="FFFFFF"/>
              </a:solidFill>
            </a:endParaRPr>
          </a:p>
          <a:p>
            <a:endParaRPr lang="en-US" b="1" dirty="0" smtClean="0">
              <a:solidFill>
                <a:schemeClr val="bg1"/>
              </a:solidFill>
            </a:endParaRPr>
          </a:p>
        </p:txBody>
      </p:sp>
      <p:sp>
        <p:nvSpPr>
          <p:cNvPr id="11" name="TextBox 10"/>
          <p:cNvSpPr txBox="1"/>
          <p:nvPr/>
        </p:nvSpPr>
        <p:spPr>
          <a:xfrm>
            <a:off x="152400" y="990600"/>
            <a:ext cx="8763000" cy="2862322"/>
          </a:xfrm>
          <a:prstGeom prst="rect">
            <a:avLst/>
          </a:prstGeom>
          <a:noFill/>
        </p:spPr>
        <p:txBody>
          <a:bodyPr wrap="square" rtlCol="0">
            <a:spAutoFit/>
          </a:bodyPr>
          <a:lstStyle/>
          <a:p>
            <a:endParaRPr lang="en-CA" sz="2000" dirty="0" smtClean="0"/>
          </a:p>
          <a:p>
            <a:pPr marL="342900" indent="-342900">
              <a:buFont typeface="Arial" panose="020B0604020202020204" pitchFamily="34" charset="0"/>
              <a:buChar char="•"/>
            </a:pPr>
            <a:r>
              <a:rPr lang="en-CA" sz="2000" dirty="0" smtClean="0"/>
              <a:t>School authorities are required to safeguard students’ medical information. A school authority may record HIV status in your child’s student record, but this information should remain exclusively with specific school staff in a secure filing system to protect your child’s privacy. </a:t>
            </a:r>
            <a:endParaRPr lang="en-US" sz="2000" dirty="0" smtClean="0"/>
          </a:p>
          <a:p>
            <a:r>
              <a:rPr lang="en-CA" sz="2000" dirty="0" smtClean="0"/>
              <a:t> </a:t>
            </a:r>
            <a:endParaRPr lang="en-US" sz="2000" dirty="0" smtClean="0"/>
          </a:p>
          <a:p>
            <a:pPr marL="342900" indent="-342900">
              <a:buFont typeface="Arial" panose="020B0604020202020204" pitchFamily="34" charset="0"/>
              <a:buChar char="•"/>
            </a:pPr>
            <a:r>
              <a:rPr lang="en-CA" sz="2000" dirty="0" smtClean="0"/>
              <a:t>In some jurisdictions (e.g., B.C. and Ontario), health information may be kept together with your child’s academic record. However, access to this information should be limited to designated school personnel.</a:t>
            </a:r>
            <a:endParaRPr lang="en-US" sz="2000" dirty="0"/>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152400"/>
            <a:ext cx="7162800" cy="1103194"/>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781800" cy="1107996"/>
          </a:xfrm>
          <a:prstGeom prst="rect">
            <a:avLst/>
          </a:prstGeom>
          <a:noFill/>
        </p:spPr>
        <p:txBody>
          <a:bodyPr wrap="square" rtlCol="0">
            <a:spAutoFit/>
          </a:bodyPr>
          <a:lstStyle/>
          <a:p>
            <a:r>
              <a:rPr lang="en-US" sz="2200" b="1" dirty="0">
                <a:solidFill>
                  <a:schemeClr val="bg1"/>
                </a:solidFill>
              </a:rPr>
              <a:t>4. </a:t>
            </a:r>
            <a:r>
              <a:rPr lang="en-CA" sz="2200" b="1" dirty="0">
                <a:solidFill>
                  <a:srgbClr val="FFFFFF"/>
                </a:solidFill>
              </a:rPr>
              <a:t>What if I haven’t yet told my child yet that they are HIV-positive, but the school, daycare or other caregiver knows?</a:t>
            </a:r>
            <a:endParaRPr lang="en-US" sz="2200" dirty="0">
              <a:solidFill>
                <a:srgbClr val="FFFFFF"/>
              </a:solidFill>
            </a:endParaRPr>
          </a:p>
        </p:txBody>
      </p:sp>
      <p:sp>
        <p:nvSpPr>
          <p:cNvPr id="11" name="TextBox 10"/>
          <p:cNvSpPr txBox="1"/>
          <p:nvPr/>
        </p:nvSpPr>
        <p:spPr>
          <a:xfrm>
            <a:off x="152400" y="973098"/>
            <a:ext cx="8763000" cy="2769989"/>
          </a:xfrm>
          <a:prstGeom prst="rect">
            <a:avLst/>
          </a:prstGeom>
          <a:noFill/>
        </p:spPr>
        <p:txBody>
          <a:bodyPr wrap="square" rtlCol="0">
            <a:spAutoFit/>
          </a:bodyPr>
          <a:lstStyle/>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en-CA" sz="2000" dirty="0" smtClean="0"/>
              <a:t>If </a:t>
            </a:r>
            <a:r>
              <a:rPr lang="en-CA" sz="2000" dirty="0"/>
              <a:t>your child’s caregiver works in an official school or daycare capacity, the caregiver has the same legal obligation to keep your child’s HIV status confidential, including from the child.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en-CA" sz="2000" dirty="0" smtClean="0"/>
              <a:t>In </a:t>
            </a:r>
            <a:r>
              <a:rPr lang="en-CA" sz="2000" dirty="0"/>
              <a:t>most provinces and territories, this legal obligation does not apply if your child’s caregiver is not acting in an official school capacity (e.g., as a babysitter).  </a:t>
            </a:r>
            <a:endParaRPr lang="en-US" sz="2000" dirty="0"/>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312277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6858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553200" cy="1046440"/>
          </a:xfrm>
          <a:prstGeom prst="rect">
            <a:avLst/>
          </a:prstGeom>
          <a:noFill/>
        </p:spPr>
        <p:txBody>
          <a:bodyPr wrap="square" rtlCol="0">
            <a:spAutoFit/>
          </a:bodyPr>
          <a:lstStyle/>
          <a:p>
            <a:r>
              <a:rPr lang="en-US" sz="2200" b="1" dirty="0" smtClean="0">
                <a:solidFill>
                  <a:schemeClr val="bg1"/>
                </a:solidFill>
              </a:rPr>
              <a:t>5. </a:t>
            </a:r>
            <a:r>
              <a:rPr lang="en-CA" sz="2200" b="1" dirty="0">
                <a:solidFill>
                  <a:srgbClr val="FFFFFF"/>
                </a:solidFill>
              </a:rPr>
              <a:t>When do I need to disclose my child’s HIV status in other </a:t>
            </a:r>
            <a:r>
              <a:rPr lang="en-CA" sz="2200" b="1" dirty="0" smtClean="0">
                <a:solidFill>
                  <a:srgbClr val="FFFFFF"/>
                </a:solidFill>
              </a:rPr>
              <a:t>settings?  </a:t>
            </a:r>
            <a:endParaRPr lang="en-US" sz="2200" dirty="0">
              <a:solidFill>
                <a:srgbClr val="FFFFFF"/>
              </a:solidFill>
            </a:endParaRPr>
          </a:p>
          <a:p>
            <a:endParaRPr lang="en-US" b="1" dirty="0" smtClean="0">
              <a:solidFill>
                <a:schemeClr val="bg1"/>
              </a:solidFill>
            </a:endParaRPr>
          </a:p>
        </p:txBody>
      </p:sp>
      <p:sp>
        <p:nvSpPr>
          <p:cNvPr id="11" name="TextBox 10"/>
          <p:cNvSpPr txBox="1"/>
          <p:nvPr/>
        </p:nvSpPr>
        <p:spPr>
          <a:xfrm>
            <a:off x="152400" y="762000"/>
            <a:ext cx="8763000" cy="2554545"/>
          </a:xfrm>
          <a:prstGeom prst="rect">
            <a:avLst/>
          </a:prstGeom>
          <a:noFill/>
        </p:spPr>
        <p:txBody>
          <a:bodyPr wrap="square" rtlCol="0">
            <a:spAutoFit/>
          </a:bodyPr>
          <a:lstStyle/>
          <a:p>
            <a:endParaRPr lang="en-CA" sz="2000" dirty="0" smtClean="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en-CA" sz="2000" dirty="0" smtClean="0"/>
              <a:t>As </a:t>
            </a:r>
            <a:r>
              <a:rPr lang="en-CA" sz="2000" dirty="0"/>
              <a:t>with school and daycare, in most cases there is no legal obligation to disclose your child’s HIV status in other </a:t>
            </a:r>
            <a:r>
              <a:rPr lang="en-CA" sz="2000" dirty="0" smtClean="0"/>
              <a:t>settings (</a:t>
            </a:r>
            <a:r>
              <a:rPr lang="en-CA" sz="2000" dirty="0"/>
              <a:t>e.g., to a babysitter, during a sleepover, to </a:t>
            </a:r>
            <a:r>
              <a:rPr lang="en-CA" sz="2000" dirty="0" smtClean="0"/>
              <a:t>a sports coach) because </a:t>
            </a:r>
            <a:r>
              <a:rPr lang="en-CA" sz="2000" dirty="0"/>
              <a:t>HIV is not transmitted through casual contact. </a:t>
            </a:r>
            <a:endParaRPr lang="en-CA"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CA" sz="2000" dirty="0"/>
              <a:t>The only time there is a need to inform others of your child’s HIV status is when required for the protection of the child or the public. </a:t>
            </a:r>
            <a:endParaRPr lang="en-US" sz="2000" dirty="0"/>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69324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2400"/>
            <a:ext cx="6553200" cy="769441"/>
          </a:xfrm>
          <a:prstGeom prst="rect">
            <a:avLst/>
          </a:prstGeom>
          <a:noFill/>
        </p:spPr>
        <p:txBody>
          <a:bodyPr wrap="square" rtlCol="0">
            <a:spAutoFit/>
          </a:bodyPr>
          <a:lstStyle/>
          <a:p>
            <a:r>
              <a:rPr lang="en-US" sz="2200" b="1" dirty="0">
                <a:solidFill>
                  <a:schemeClr val="bg1"/>
                </a:solidFill>
              </a:rPr>
              <a:t>6. </a:t>
            </a:r>
            <a:r>
              <a:rPr lang="en-CA" sz="2200" b="1" dirty="0">
                <a:solidFill>
                  <a:schemeClr val="bg1"/>
                </a:solidFill>
              </a:rPr>
              <a:t>Will my child’s activities be restricted as a result of HIV-positive status?</a:t>
            </a:r>
            <a:endParaRPr lang="en-US" sz="2200" dirty="0">
              <a:solidFill>
                <a:schemeClr val="bg1"/>
              </a:solidFill>
            </a:endParaRPr>
          </a:p>
        </p:txBody>
      </p:sp>
      <p:sp>
        <p:nvSpPr>
          <p:cNvPr id="11" name="TextBox 10"/>
          <p:cNvSpPr txBox="1"/>
          <p:nvPr/>
        </p:nvSpPr>
        <p:spPr>
          <a:xfrm>
            <a:off x="152400" y="762000"/>
            <a:ext cx="8763000" cy="4832092"/>
          </a:xfrm>
          <a:prstGeom prst="rect">
            <a:avLst/>
          </a:prstGeom>
          <a:noFill/>
        </p:spPr>
        <p:txBody>
          <a:bodyPr wrap="square" rtlCol="0">
            <a:spAutoFit/>
          </a:bodyPr>
          <a:lstStyle/>
          <a:p>
            <a:endParaRPr lang="en-CA" sz="1400" dirty="0" smtClean="0"/>
          </a:p>
          <a:p>
            <a:endParaRPr lang="en-CA" sz="1400" dirty="0"/>
          </a:p>
          <a:p>
            <a:pPr marL="342900" indent="-342900">
              <a:buFont typeface="Arial" panose="020B0604020202020204" pitchFamily="34" charset="0"/>
              <a:buChar char="•"/>
            </a:pPr>
            <a:r>
              <a:rPr lang="en-CA" sz="2000" dirty="0"/>
              <a:t>Children living with HIV should be able to participate in </a:t>
            </a:r>
            <a:r>
              <a:rPr lang="en-CA" sz="2000" dirty="0" smtClean="0"/>
              <a:t>a full range of activities </a:t>
            </a:r>
            <a:r>
              <a:rPr lang="en-CA" sz="2000" dirty="0"/>
              <a:t>without restriction. </a:t>
            </a:r>
            <a:r>
              <a:rPr lang="en-CA" sz="2000" dirty="0" smtClean="0"/>
              <a:t>There </a:t>
            </a:r>
            <a:r>
              <a:rPr lang="en-CA" sz="2000" dirty="0"/>
              <a:t>is </a:t>
            </a:r>
            <a:r>
              <a:rPr lang="en-CA" sz="2000" dirty="0" smtClean="0"/>
              <a:t>no risk </a:t>
            </a:r>
            <a:r>
              <a:rPr lang="en-CA" sz="2000" dirty="0"/>
              <a:t>of HIV transmission through casual contact between a child living with HIV and other children. </a:t>
            </a:r>
            <a:endParaRPr lang="en-CA" sz="2000" dirty="0" smtClean="0"/>
          </a:p>
          <a:p>
            <a:pPr marL="342900" indent="-342900">
              <a:buFont typeface="Arial" panose="020B0604020202020204" pitchFamily="34" charset="0"/>
              <a:buChar char="•"/>
            </a:pPr>
            <a:endParaRPr lang="en-CA" sz="2000" dirty="0"/>
          </a:p>
          <a:p>
            <a:pPr marL="342900" indent="-342900">
              <a:buFont typeface="Arial" panose="020B0604020202020204" pitchFamily="34" charset="0"/>
              <a:buChar char="•"/>
            </a:pPr>
            <a:r>
              <a:rPr lang="en-CA" sz="2000" dirty="0" smtClean="0"/>
              <a:t>In </a:t>
            </a:r>
            <a:r>
              <a:rPr lang="en-CA" sz="2000" dirty="0"/>
              <a:t>some provinces, the Medical Officer of Health may find that there are special circumstances (e.g., behavioural or neurological conditions) that necessitate some restriction. However, the need for any possible restrictions on your child’s activities should be reassessed periodically by the Medical Officer of Health and the child’s physician.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CA" sz="2000" dirty="0"/>
              <a:t>Regardless of whether a school or daycare is aware of any children living with </a:t>
            </a:r>
            <a:r>
              <a:rPr lang="en-CA" sz="2000" dirty="0" smtClean="0"/>
              <a:t>communicable illnesses among </a:t>
            </a:r>
            <a:r>
              <a:rPr lang="en-CA" sz="2000" dirty="0"/>
              <a:t>the students or children in its care, standard precautions should be employed in all cases where there is contact with blood or bodily fluids. </a:t>
            </a:r>
            <a:endParaRPr lang="en-US" sz="2000" dirty="0"/>
          </a:p>
        </p:txBody>
      </p:sp>
    </p:spTree>
    <p:extLst>
      <p:ext uri="{BB962C8B-B14F-4D97-AF65-F5344CB8AC3E}">
        <p14:creationId xmlns:p14="http://schemas.microsoft.com/office/powerpoint/2010/main" val="1837288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TotalTime>
  <Words>1554</Words>
  <Application>Microsoft Office PowerPoint</Application>
  <PresentationFormat>On-screen Show (4:3)</PresentationFormat>
  <Paragraphs>162</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Kiran</dc:creator>
  <cp:lastModifiedBy>Alison Symington</cp:lastModifiedBy>
  <cp:revision>64</cp:revision>
  <dcterms:created xsi:type="dcterms:W3CDTF">2014-03-17T18:43:36Z</dcterms:created>
  <dcterms:modified xsi:type="dcterms:W3CDTF">2014-03-27T18:13:10Z</dcterms:modified>
</cp:coreProperties>
</file>