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9"/>
  </p:notesMasterIdLst>
  <p:sldIdLst>
    <p:sldId id="256" r:id="rId2"/>
    <p:sldId id="258" r:id="rId3"/>
    <p:sldId id="259" r:id="rId4"/>
    <p:sldId id="267" r:id="rId5"/>
    <p:sldId id="260" r:id="rId6"/>
    <p:sldId id="268" r:id="rId7"/>
    <p:sldId id="261" r:id="rId8"/>
    <p:sldId id="269" r:id="rId9"/>
    <p:sldId id="262" r:id="rId10"/>
    <p:sldId id="270" r:id="rId11"/>
    <p:sldId id="272" r:id="rId12"/>
    <p:sldId id="273" r:id="rId13"/>
    <p:sldId id="274" r:id="rId14"/>
    <p:sldId id="275" r:id="rId15"/>
    <p:sldId id="264" r:id="rId16"/>
    <p:sldId id="26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F04B"/>
    <a:srgbClr val="B9DD69"/>
    <a:srgbClr val="C8E14B"/>
    <a:srgbClr val="C8D74B"/>
    <a:srgbClr val="575859"/>
    <a:srgbClr val="B52328"/>
    <a:srgbClr val="F68E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30" autoAdjust="0"/>
  </p:normalViewPr>
  <p:slideViewPr>
    <p:cSldViewPr>
      <p:cViewPr>
        <p:scale>
          <a:sx n="75" d="100"/>
          <a:sy n="75" d="100"/>
        </p:scale>
        <p:origin x="-1014" y="-6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414" y="259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EBA934-112A-4522-9893-8F80D809E941}" type="datetimeFigureOut">
              <a:rPr lang="en-US" smtClean="0"/>
              <a:t>6/18/2014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8DA8E8-A921-4629-9284-5CB1AD34E9AF}" type="slidenum">
              <a:rPr lang="en-US" smtClean="0"/>
              <a:t>‹#›</a:t>
            </a:fld>
            <a:endParaRPr lang="en-US"/>
          </a:p>
        </p:txBody>
      </p:sp>
    </p:spTree>
    <p:extLst>
      <p:ext uri="{BB962C8B-B14F-4D97-AF65-F5344CB8AC3E}">
        <p14:creationId xmlns:p14="http://schemas.microsoft.com/office/powerpoint/2010/main" val="288243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DA8E8-A921-4629-9284-5CB1AD34E9AF}"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F9F7D1-0151-4F52-B62B-EA41D4C00A98}" type="datetimeFigureOut">
              <a:rPr lang="en-US" smtClean="0"/>
              <a:pPr/>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04965-1282-4023-A448-6E85758FC68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9F7D1-0151-4F52-B62B-EA41D4C00A98}" type="datetimeFigureOut">
              <a:rPr lang="en-US" smtClean="0"/>
              <a:pPr/>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04965-1282-4023-A448-6E85758FC6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9F7D1-0151-4F52-B62B-EA41D4C00A98}" type="datetimeFigureOut">
              <a:rPr lang="en-US" smtClean="0"/>
              <a:pPr/>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04965-1282-4023-A448-6E85758FC6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9F7D1-0151-4F52-B62B-EA41D4C00A98}" type="datetimeFigureOut">
              <a:rPr lang="en-US" smtClean="0"/>
              <a:pPr/>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04965-1282-4023-A448-6E85758FC6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9F7D1-0151-4F52-B62B-EA41D4C00A98}" type="datetimeFigureOut">
              <a:rPr lang="en-US" smtClean="0"/>
              <a:pPr/>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04965-1282-4023-A448-6E85758FC68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F9F7D1-0151-4F52-B62B-EA41D4C00A98}" type="datetimeFigureOut">
              <a:rPr lang="en-US" smtClean="0"/>
              <a:pPr/>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04965-1282-4023-A448-6E85758FC6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F9F7D1-0151-4F52-B62B-EA41D4C00A98}" type="datetimeFigureOut">
              <a:rPr lang="en-US" smtClean="0"/>
              <a:pPr/>
              <a:t>6/18/2014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F04965-1282-4023-A448-6E85758FC6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F9F7D1-0151-4F52-B62B-EA41D4C00A98}" type="datetimeFigureOut">
              <a:rPr lang="en-US" smtClean="0"/>
              <a:pPr/>
              <a:t>6/18/2014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F04965-1282-4023-A448-6E85758FC6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9F7D1-0151-4F52-B62B-EA41D4C00A98}" type="datetimeFigureOut">
              <a:rPr lang="en-US" smtClean="0"/>
              <a:pPr/>
              <a:t>6/18/2014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F04965-1282-4023-A448-6E85758FC6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9F7D1-0151-4F52-B62B-EA41D4C00A98}" type="datetimeFigureOut">
              <a:rPr lang="en-US" smtClean="0"/>
              <a:pPr/>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04965-1282-4023-A448-6E85758FC6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9F7D1-0151-4F52-B62B-EA41D4C00A98}" type="datetimeFigureOut">
              <a:rPr lang="en-US" smtClean="0"/>
              <a:pPr/>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04965-1282-4023-A448-6E85758FC68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9F7D1-0151-4F52-B62B-EA41D4C00A98}" type="datetimeFigureOut">
              <a:rPr lang="en-US" smtClean="0"/>
              <a:pPr/>
              <a:t>6/18/2014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04965-1282-4023-A448-6E85758FC6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aidslaw.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0" cy="68580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6858000" y="0"/>
            <a:ext cx="2286000"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352800" y="381000"/>
            <a:ext cx="990600" cy="838200"/>
          </a:xfrm>
          <a:prstGeom prst="ellipse">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381000"/>
            <a:ext cx="4038600" cy="838200"/>
          </a:xfrm>
          <a:custGeom>
            <a:avLst/>
            <a:gdLst>
              <a:gd name="connsiteX0" fmla="*/ 0 w 4038600"/>
              <a:gd name="connsiteY0" fmla="*/ 279406 h 1676400"/>
              <a:gd name="connsiteX1" fmla="*/ 81836 w 4038600"/>
              <a:gd name="connsiteY1" fmla="*/ 81836 h 1676400"/>
              <a:gd name="connsiteX2" fmla="*/ 279406 w 4038600"/>
              <a:gd name="connsiteY2" fmla="*/ 0 h 1676400"/>
              <a:gd name="connsiteX3" fmla="*/ 3759194 w 4038600"/>
              <a:gd name="connsiteY3" fmla="*/ 0 h 1676400"/>
              <a:gd name="connsiteX4" fmla="*/ 3956764 w 4038600"/>
              <a:gd name="connsiteY4" fmla="*/ 81836 h 1676400"/>
              <a:gd name="connsiteX5" fmla="*/ 4038600 w 4038600"/>
              <a:gd name="connsiteY5" fmla="*/ 279406 h 1676400"/>
              <a:gd name="connsiteX6" fmla="*/ 4038600 w 4038600"/>
              <a:gd name="connsiteY6" fmla="*/ 1396994 h 1676400"/>
              <a:gd name="connsiteX7" fmla="*/ 3956764 w 4038600"/>
              <a:gd name="connsiteY7" fmla="*/ 1594564 h 1676400"/>
              <a:gd name="connsiteX8" fmla="*/ 3759194 w 4038600"/>
              <a:gd name="connsiteY8" fmla="*/ 1676400 h 1676400"/>
              <a:gd name="connsiteX9" fmla="*/ 279406 w 4038600"/>
              <a:gd name="connsiteY9" fmla="*/ 1676400 h 1676400"/>
              <a:gd name="connsiteX10" fmla="*/ 81836 w 4038600"/>
              <a:gd name="connsiteY10" fmla="*/ 1594564 h 1676400"/>
              <a:gd name="connsiteX11" fmla="*/ 0 w 4038600"/>
              <a:gd name="connsiteY11" fmla="*/ 1396994 h 1676400"/>
              <a:gd name="connsiteX12" fmla="*/ 0 w 4038600"/>
              <a:gd name="connsiteY12" fmla="*/ 279406 h 1676400"/>
              <a:gd name="connsiteX0" fmla="*/ 52398 w 4090998"/>
              <a:gd name="connsiteY0" fmla="*/ 279406 h 1676400"/>
              <a:gd name="connsiteX1" fmla="*/ 52398 w 4090998"/>
              <a:gd name="connsiteY1" fmla="*/ 76200 h 1676400"/>
              <a:gd name="connsiteX2" fmla="*/ 331804 w 4090998"/>
              <a:gd name="connsiteY2" fmla="*/ 0 h 1676400"/>
              <a:gd name="connsiteX3" fmla="*/ 3811592 w 4090998"/>
              <a:gd name="connsiteY3" fmla="*/ 0 h 1676400"/>
              <a:gd name="connsiteX4" fmla="*/ 4009162 w 4090998"/>
              <a:gd name="connsiteY4" fmla="*/ 81836 h 1676400"/>
              <a:gd name="connsiteX5" fmla="*/ 4090998 w 4090998"/>
              <a:gd name="connsiteY5" fmla="*/ 279406 h 1676400"/>
              <a:gd name="connsiteX6" fmla="*/ 4090998 w 4090998"/>
              <a:gd name="connsiteY6" fmla="*/ 1396994 h 1676400"/>
              <a:gd name="connsiteX7" fmla="*/ 4009162 w 4090998"/>
              <a:gd name="connsiteY7" fmla="*/ 1594564 h 1676400"/>
              <a:gd name="connsiteX8" fmla="*/ 3811592 w 4090998"/>
              <a:gd name="connsiteY8" fmla="*/ 1676400 h 1676400"/>
              <a:gd name="connsiteX9" fmla="*/ 331804 w 4090998"/>
              <a:gd name="connsiteY9" fmla="*/ 1676400 h 1676400"/>
              <a:gd name="connsiteX10" fmla="*/ 134234 w 4090998"/>
              <a:gd name="connsiteY10" fmla="*/ 1594564 h 1676400"/>
              <a:gd name="connsiteX11" fmla="*/ 52398 w 4090998"/>
              <a:gd name="connsiteY11" fmla="*/ 1396994 h 1676400"/>
              <a:gd name="connsiteX12" fmla="*/ 52398 w 4090998"/>
              <a:gd name="connsiteY12" fmla="*/ 279406 h 1676400"/>
              <a:gd name="connsiteX0" fmla="*/ 52398 w 4090998"/>
              <a:gd name="connsiteY0" fmla="*/ 331805 h 1728799"/>
              <a:gd name="connsiteX1" fmla="*/ 52398 w 4090998"/>
              <a:gd name="connsiteY1" fmla="*/ 52399 h 1728799"/>
              <a:gd name="connsiteX2" fmla="*/ 331804 w 4090998"/>
              <a:gd name="connsiteY2" fmla="*/ 52399 h 1728799"/>
              <a:gd name="connsiteX3" fmla="*/ 3811592 w 4090998"/>
              <a:gd name="connsiteY3" fmla="*/ 52399 h 1728799"/>
              <a:gd name="connsiteX4" fmla="*/ 4009162 w 4090998"/>
              <a:gd name="connsiteY4" fmla="*/ 134235 h 1728799"/>
              <a:gd name="connsiteX5" fmla="*/ 4090998 w 4090998"/>
              <a:gd name="connsiteY5" fmla="*/ 331805 h 1728799"/>
              <a:gd name="connsiteX6" fmla="*/ 4090998 w 4090998"/>
              <a:gd name="connsiteY6" fmla="*/ 1449393 h 1728799"/>
              <a:gd name="connsiteX7" fmla="*/ 4009162 w 4090998"/>
              <a:gd name="connsiteY7" fmla="*/ 1646963 h 1728799"/>
              <a:gd name="connsiteX8" fmla="*/ 3811592 w 4090998"/>
              <a:gd name="connsiteY8" fmla="*/ 1728799 h 1728799"/>
              <a:gd name="connsiteX9" fmla="*/ 331804 w 4090998"/>
              <a:gd name="connsiteY9" fmla="*/ 1728799 h 1728799"/>
              <a:gd name="connsiteX10" fmla="*/ 134234 w 4090998"/>
              <a:gd name="connsiteY10" fmla="*/ 1646963 h 1728799"/>
              <a:gd name="connsiteX11" fmla="*/ 52398 w 4090998"/>
              <a:gd name="connsiteY11" fmla="*/ 1449393 h 1728799"/>
              <a:gd name="connsiteX12" fmla="*/ 52398 w 4090998"/>
              <a:gd name="connsiteY12" fmla="*/ 331805 h 1728799"/>
              <a:gd name="connsiteX0" fmla="*/ 52398 w 4090998"/>
              <a:gd name="connsiteY0" fmla="*/ 279406 h 1676400"/>
              <a:gd name="connsiteX1" fmla="*/ 52398 w 4090998"/>
              <a:gd name="connsiteY1" fmla="*/ 0 h 1676400"/>
              <a:gd name="connsiteX2" fmla="*/ 331804 w 4090998"/>
              <a:gd name="connsiteY2" fmla="*/ 0 h 1676400"/>
              <a:gd name="connsiteX3" fmla="*/ 3811592 w 4090998"/>
              <a:gd name="connsiteY3" fmla="*/ 0 h 1676400"/>
              <a:gd name="connsiteX4" fmla="*/ 4009162 w 4090998"/>
              <a:gd name="connsiteY4" fmla="*/ 81836 h 1676400"/>
              <a:gd name="connsiteX5" fmla="*/ 4090998 w 4090998"/>
              <a:gd name="connsiteY5" fmla="*/ 279406 h 1676400"/>
              <a:gd name="connsiteX6" fmla="*/ 4090998 w 4090998"/>
              <a:gd name="connsiteY6" fmla="*/ 1396994 h 1676400"/>
              <a:gd name="connsiteX7" fmla="*/ 4009162 w 4090998"/>
              <a:gd name="connsiteY7" fmla="*/ 1594564 h 1676400"/>
              <a:gd name="connsiteX8" fmla="*/ 3811592 w 4090998"/>
              <a:gd name="connsiteY8" fmla="*/ 1676400 h 1676400"/>
              <a:gd name="connsiteX9" fmla="*/ 331804 w 4090998"/>
              <a:gd name="connsiteY9" fmla="*/ 1676400 h 1676400"/>
              <a:gd name="connsiteX10" fmla="*/ 134234 w 4090998"/>
              <a:gd name="connsiteY10" fmla="*/ 1594564 h 1676400"/>
              <a:gd name="connsiteX11" fmla="*/ 52398 w 4090998"/>
              <a:gd name="connsiteY11" fmla="*/ 1396994 h 1676400"/>
              <a:gd name="connsiteX12" fmla="*/ 52398 w 4090998"/>
              <a:gd name="connsiteY12" fmla="*/ 279406 h 1676400"/>
              <a:gd name="connsiteX0" fmla="*/ 52398 w 4090998"/>
              <a:gd name="connsiteY0" fmla="*/ 279406 h 1676400"/>
              <a:gd name="connsiteX1" fmla="*/ 52398 w 4090998"/>
              <a:gd name="connsiteY1" fmla="*/ 0 h 1676400"/>
              <a:gd name="connsiteX2" fmla="*/ 331804 w 4090998"/>
              <a:gd name="connsiteY2" fmla="*/ 0 h 1676400"/>
              <a:gd name="connsiteX3" fmla="*/ 3811592 w 4090998"/>
              <a:gd name="connsiteY3" fmla="*/ 0 h 1676400"/>
              <a:gd name="connsiteX4" fmla="*/ 4009162 w 4090998"/>
              <a:gd name="connsiteY4" fmla="*/ 81836 h 1676400"/>
              <a:gd name="connsiteX5" fmla="*/ 4090998 w 4090998"/>
              <a:gd name="connsiteY5" fmla="*/ 279406 h 1676400"/>
              <a:gd name="connsiteX6" fmla="*/ 4090998 w 4090998"/>
              <a:gd name="connsiteY6" fmla="*/ 1396994 h 1676400"/>
              <a:gd name="connsiteX7" fmla="*/ 4009162 w 4090998"/>
              <a:gd name="connsiteY7" fmla="*/ 1594564 h 1676400"/>
              <a:gd name="connsiteX8" fmla="*/ 3811592 w 4090998"/>
              <a:gd name="connsiteY8" fmla="*/ 1676400 h 1676400"/>
              <a:gd name="connsiteX9" fmla="*/ 331804 w 4090998"/>
              <a:gd name="connsiteY9" fmla="*/ 1676400 h 1676400"/>
              <a:gd name="connsiteX10" fmla="*/ 134234 w 4090998"/>
              <a:gd name="connsiteY10" fmla="*/ 1594564 h 1676400"/>
              <a:gd name="connsiteX11" fmla="*/ 52398 w 4090998"/>
              <a:gd name="connsiteY11" fmla="*/ 1396994 h 1676400"/>
              <a:gd name="connsiteX12" fmla="*/ 52398 w 4090998"/>
              <a:gd name="connsiteY12" fmla="*/ 279406 h 1676400"/>
              <a:gd name="connsiteX0" fmla="*/ 0 w 4038600"/>
              <a:gd name="connsiteY0" fmla="*/ 279406 h 1676400"/>
              <a:gd name="connsiteX1" fmla="*/ 0 w 4038600"/>
              <a:gd name="connsiteY1" fmla="*/ 0 h 1676400"/>
              <a:gd name="connsiteX2" fmla="*/ 279406 w 4038600"/>
              <a:gd name="connsiteY2" fmla="*/ 0 h 1676400"/>
              <a:gd name="connsiteX3" fmla="*/ 3759194 w 4038600"/>
              <a:gd name="connsiteY3" fmla="*/ 0 h 1676400"/>
              <a:gd name="connsiteX4" fmla="*/ 3956764 w 4038600"/>
              <a:gd name="connsiteY4" fmla="*/ 81836 h 1676400"/>
              <a:gd name="connsiteX5" fmla="*/ 4038600 w 4038600"/>
              <a:gd name="connsiteY5" fmla="*/ 279406 h 1676400"/>
              <a:gd name="connsiteX6" fmla="*/ 4038600 w 4038600"/>
              <a:gd name="connsiteY6" fmla="*/ 1396994 h 1676400"/>
              <a:gd name="connsiteX7" fmla="*/ 3956764 w 4038600"/>
              <a:gd name="connsiteY7" fmla="*/ 1594564 h 1676400"/>
              <a:gd name="connsiteX8" fmla="*/ 3759194 w 4038600"/>
              <a:gd name="connsiteY8" fmla="*/ 1676400 h 1676400"/>
              <a:gd name="connsiteX9" fmla="*/ 279406 w 4038600"/>
              <a:gd name="connsiteY9" fmla="*/ 1676400 h 1676400"/>
              <a:gd name="connsiteX10" fmla="*/ 81836 w 4038600"/>
              <a:gd name="connsiteY10" fmla="*/ 1594564 h 1676400"/>
              <a:gd name="connsiteX11" fmla="*/ 0 w 4038600"/>
              <a:gd name="connsiteY11" fmla="*/ 1396994 h 1676400"/>
              <a:gd name="connsiteX12" fmla="*/ 0 w 4038600"/>
              <a:gd name="connsiteY12" fmla="*/ 279406 h 1676400"/>
              <a:gd name="connsiteX0" fmla="*/ 0 w 4038600"/>
              <a:gd name="connsiteY0" fmla="*/ 279406 h 1728799"/>
              <a:gd name="connsiteX1" fmla="*/ 0 w 4038600"/>
              <a:gd name="connsiteY1" fmla="*/ 0 h 1728799"/>
              <a:gd name="connsiteX2" fmla="*/ 279406 w 4038600"/>
              <a:gd name="connsiteY2" fmla="*/ 0 h 1728799"/>
              <a:gd name="connsiteX3" fmla="*/ 3759194 w 4038600"/>
              <a:gd name="connsiteY3" fmla="*/ 0 h 1728799"/>
              <a:gd name="connsiteX4" fmla="*/ 3956764 w 4038600"/>
              <a:gd name="connsiteY4" fmla="*/ 81836 h 1728799"/>
              <a:gd name="connsiteX5" fmla="*/ 4038600 w 4038600"/>
              <a:gd name="connsiteY5" fmla="*/ 279406 h 1728799"/>
              <a:gd name="connsiteX6" fmla="*/ 4038600 w 4038600"/>
              <a:gd name="connsiteY6" fmla="*/ 1396994 h 1728799"/>
              <a:gd name="connsiteX7" fmla="*/ 3956764 w 4038600"/>
              <a:gd name="connsiteY7" fmla="*/ 1594564 h 1728799"/>
              <a:gd name="connsiteX8" fmla="*/ 3759194 w 4038600"/>
              <a:gd name="connsiteY8" fmla="*/ 1676400 h 1728799"/>
              <a:gd name="connsiteX9" fmla="*/ 279406 w 4038600"/>
              <a:gd name="connsiteY9" fmla="*/ 1676400 h 1728799"/>
              <a:gd name="connsiteX10" fmla="*/ 76200 w 4038600"/>
              <a:gd name="connsiteY10" fmla="*/ 1676400 h 1728799"/>
              <a:gd name="connsiteX11" fmla="*/ 0 w 4038600"/>
              <a:gd name="connsiteY11" fmla="*/ 1396994 h 1728799"/>
              <a:gd name="connsiteX12" fmla="*/ 0 w 4038600"/>
              <a:gd name="connsiteY12" fmla="*/ 279406 h 1728799"/>
              <a:gd name="connsiteX0" fmla="*/ 0 w 4038600"/>
              <a:gd name="connsiteY0" fmla="*/ 279406 h 1676400"/>
              <a:gd name="connsiteX1" fmla="*/ 0 w 4038600"/>
              <a:gd name="connsiteY1" fmla="*/ 0 h 1676400"/>
              <a:gd name="connsiteX2" fmla="*/ 279406 w 4038600"/>
              <a:gd name="connsiteY2" fmla="*/ 0 h 1676400"/>
              <a:gd name="connsiteX3" fmla="*/ 3759194 w 4038600"/>
              <a:gd name="connsiteY3" fmla="*/ 0 h 1676400"/>
              <a:gd name="connsiteX4" fmla="*/ 3956764 w 4038600"/>
              <a:gd name="connsiteY4" fmla="*/ 81836 h 1676400"/>
              <a:gd name="connsiteX5" fmla="*/ 4038600 w 4038600"/>
              <a:gd name="connsiteY5" fmla="*/ 279406 h 1676400"/>
              <a:gd name="connsiteX6" fmla="*/ 4038600 w 4038600"/>
              <a:gd name="connsiteY6" fmla="*/ 1396994 h 1676400"/>
              <a:gd name="connsiteX7" fmla="*/ 3956764 w 4038600"/>
              <a:gd name="connsiteY7" fmla="*/ 1594564 h 1676400"/>
              <a:gd name="connsiteX8" fmla="*/ 3759194 w 4038600"/>
              <a:gd name="connsiteY8" fmla="*/ 1676400 h 1676400"/>
              <a:gd name="connsiteX9" fmla="*/ 279406 w 4038600"/>
              <a:gd name="connsiteY9" fmla="*/ 1676400 h 1676400"/>
              <a:gd name="connsiteX10" fmla="*/ 76200 w 4038600"/>
              <a:gd name="connsiteY10" fmla="*/ 1676400 h 1676400"/>
              <a:gd name="connsiteX11" fmla="*/ 0 w 4038600"/>
              <a:gd name="connsiteY11" fmla="*/ 1396994 h 1676400"/>
              <a:gd name="connsiteX12" fmla="*/ 0 w 4038600"/>
              <a:gd name="connsiteY12" fmla="*/ 279406 h 1676400"/>
              <a:gd name="connsiteX0" fmla="*/ 0 w 4038600"/>
              <a:gd name="connsiteY0" fmla="*/ 279406 h 1676400"/>
              <a:gd name="connsiteX1" fmla="*/ 0 w 4038600"/>
              <a:gd name="connsiteY1" fmla="*/ 0 h 1676400"/>
              <a:gd name="connsiteX2" fmla="*/ 279406 w 4038600"/>
              <a:gd name="connsiteY2" fmla="*/ 0 h 1676400"/>
              <a:gd name="connsiteX3" fmla="*/ 3759194 w 4038600"/>
              <a:gd name="connsiteY3" fmla="*/ 0 h 1676400"/>
              <a:gd name="connsiteX4" fmla="*/ 3956764 w 4038600"/>
              <a:gd name="connsiteY4" fmla="*/ 81836 h 1676400"/>
              <a:gd name="connsiteX5" fmla="*/ 4038600 w 4038600"/>
              <a:gd name="connsiteY5" fmla="*/ 279406 h 1676400"/>
              <a:gd name="connsiteX6" fmla="*/ 4038600 w 4038600"/>
              <a:gd name="connsiteY6" fmla="*/ 1396994 h 1676400"/>
              <a:gd name="connsiteX7" fmla="*/ 3956764 w 4038600"/>
              <a:gd name="connsiteY7" fmla="*/ 1594564 h 1676400"/>
              <a:gd name="connsiteX8" fmla="*/ 3759194 w 4038600"/>
              <a:gd name="connsiteY8" fmla="*/ 1676400 h 1676400"/>
              <a:gd name="connsiteX9" fmla="*/ 279406 w 4038600"/>
              <a:gd name="connsiteY9" fmla="*/ 1676400 h 1676400"/>
              <a:gd name="connsiteX10" fmla="*/ 76200 w 4038600"/>
              <a:gd name="connsiteY10" fmla="*/ 1676400 h 1676400"/>
              <a:gd name="connsiteX11" fmla="*/ 0 w 4038600"/>
              <a:gd name="connsiteY11" fmla="*/ 1396994 h 1676400"/>
              <a:gd name="connsiteX12" fmla="*/ 0 w 4038600"/>
              <a:gd name="connsiteY12" fmla="*/ 279406 h 1676400"/>
              <a:gd name="connsiteX0" fmla="*/ 74624 w 4113224"/>
              <a:gd name="connsiteY0" fmla="*/ 279406 h 1676400"/>
              <a:gd name="connsiteX1" fmla="*/ 74624 w 4113224"/>
              <a:gd name="connsiteY1" fmla="*/ 0 h 1676400"/>
              <a:gd name="connsiteX2" fmla="*/ 354030 w 4113224"/>
              <a:gd name="connsiteY2" fmla="*/ 0 h 1676400"/>
              <a:gd name="connsiteX3" fmla="*/ 3833818 w 4113224"/>
              <a:gd name="connsiteY3" fmla="*/ 0 h 1676400"/>
              <a:gd name="connsiteX4" fmla="*/ 4031388 w 4113224"/>
              <a:gd name="connsiteY4" fmla="*/ 81836 h 1676400"/>
              <a:gd name="connsiteX5" fmla="*/ 4113224 w 4113224"/>
              <a:gd name="connsiteY5" fmla="*/ 279406 h 1676400"/>
              <a:gd name="connsiteX6" fmla="*/ 4113224 w 4113224"/>
              <a:gd name="connsiteY6" fmla="*/ 1396994 h 1676400"/>
              <a:gd name="connsiteX7" fmla="*/ 4031388 w 4113224"/>
              <a:gd name="connsiteY7" fmla="*/ 1594564 h 1676400"/>
              <a:gd name="connsiteX8" fmla="*/ 3833818 w 4113224"/>
              <a:gd name="connsiteY8" fmla="*/ 1676400 h 1676400"/>
              <a:gd name="connsiteX9" fmla="*/ 354030 w 4113224"/>
              <a:gd name="connsiteY9" fmla="*/ 1676400 h 1676400"/>
              <a:gd name="connsiteX10" fmla="*/ 74624 w 4113224"/>
              <a:gd name="connsiteY10" fmla="*/ 1676400 h 1676400"/>
              <a:gd name="connsiteX11" fmla="*/ 74624 w 4113224"/>
              <a:gd name="connsiteY11" fmla="*/ 1396994 h 1676400"/>
              <a:gd name="connsiteX12" fmla="*/ 74624 w 4113224"/>
              <a:gd name="connsiteY12" fmla="*/ 279406 h 1676400"/>
              <a:gd name="connsiteX0" fmla="*/ 0 w 4038600"/>
              <a:gd name="connsiteY0" fmla="*/ 279406 h 1681151"/>
              <a:gd name="connsiteX1" fmla="*/ 0 w 4038600"/>
              <a:gd name="connsiteY1" fmla="*/ 0 h 1681151"/>
              <a:gd name="connsiteX2" fmla="*/ 279406 w 4038600"/>
              <a:gd name="connsiteY2" fmla="*/ 0 h 1681151"/>
              <a:gd name="connsiteX3" fmla="*/ 3759194 w 4038600"/>
              <a:gd name="connsiteY3" fmla="*/ 0 h 1681151"/>
              <a:gd name="connsiteX4" fmla="*/ 3956764 w 4038600"/>
              <a:gd name="connsiteY4" fmla="*/ 81836 h 1681151"/>
              <a:gd name="connsiteX5" fmla="*/ 4038600 w 4038600"/>
              <a:gd name="connsiteY5" fmla="*/ 279406 h 1681151"/>
              <a:gd name="connsiteX6" fmla="*/ 4038600 w 4038600"/>
              <a:gd name="connsiteY6" fmla="*/ 1396994 h 1681151"/>
              <a:gd name="connsiteX7" fmla="*/ 3956764 w 4038600"/>
              <a:gd name="connsiteY7" fmla="*/ 1594564 h 1681151"/>
              <a:gd name="connsiteX8" fmla="*/ 3759194 w 4038600"/>
              <a:gd name="connsiteY8" fmla="*/ 1676400 h 1681151"/>
              <a:gd name="connsiteX9" fmla="*/ 279406 w 4038600"/>
              <a:gd name="connsiteY9" fmla="*/ 1676400 h 1681151"/>
              <a:gd name="connsiteX10" fmla="*/ 0 w 4038600"/>
              <a:gd name="connsiteY10" fmla="*/ 1676400 h 1681151"/>
              <a:gd name="connsiteX11" fmla="*/ 0 w 4038600"/>
              <a:gd name="connsiteY11" fmla="*/ 1396994 h 1681151"/>
              <a:gd name="connsiteX12" fmla="*/ 0 w 4038600"/>
              <a:gd name="connsiteY12" fmla="*/ 279406 h 168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38600" h="1681151">
                <a:moveTo>
                  <a:pt x="0" y="279406"/>
                </a:moveTo>
                <a:cubicBezTo>
                  <a:pt x="0" y="205303"/>
                  <a:pt x="4752" y="26999"/>
                  <a:pt x="0" y="0"/>
                </a:cubicBezTo>
                <a:cubicBezTo>
                  <a:pt x="1599" y="4751"/>
                  <a:pt x="205303" y="0"/>
                  <a:pt x="279406" y="0"/>
                </a:cubicBezTo>
                <a:lnTo>
                  <a:pt x="3759194" y="0"/>
                </a:lnTo>
                <a:cubicBezTo>
                  <a:pt x="3833297" y="0"/>
                  <a:pt x="3904365" y="29438"/>
                  <a:pt x="3956764" y="81836"/>
                </a:cubicBezTo>
                <a:cubicBezTo>
                  <a:pt x="4009163" y="134235"/>
                  <a:pt x="4038600" y="205303"/>
                  <a:pt x="4038600" y="279406"/>
                </a:cubicBezTo>
                <a:lnTo>
                  <a:pt x="4038600" y="1396994"/>
                </a:lnTo>
                <a:cubicBezTo>
                  <a:pt x="4038600" y="1471097"/>
                  <a:pt x="4009163" y="1542165"/>
                  <a:pt x="3956764" y="1594564"/>
                </a:cubicBezTo>
                <a:cubicBezTo>
                  <a:pt x="3904365" y="1646963"/>
                  <a:pt x="3833297" y="1676400"/>
                  <a:pt x="3759194" y="1676400"/>
                </a:cubicBezTo>
                <a:lnTo>
                  <a:pt x="279406" y="1676400"/>
                </a:lnTo>
                <a:lnTo>
                  <a:pt x="0" y="1676400"/>
                </a:lnTo>
                <a:cubicBezTo>
                  <a:pt x="7926" y="1681151"/>
                  <a:pt x="0" y="1471097"/>
                  <a:pt x="0" y="1396994"/>
                </a:cubicBezTo>
                <a:lnTo>
                  <a:pt x="0" y="279406"/>
                </a:lnTo>
                <a:close/>
              </a:path>
            </a:pathLst>
          </a:custGeom>
          <a:solidFill>
            <a:srgbClr val="57585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b="1" dirty="0" smtClean="0">
                <a:latin typeface="+mj-lt"/>
                <a:cs typeface="Arial" pitchFamily="34" charset="0"/>
              </a:rPr>
              <a:t>Living with HIV</a:t>
            </a:r>
            <a:endParaRPr lang="en-US" sz="4200" b="1" dirty="0">
              <a:latin typeface="+mj-lt"/>
              <a:cs typeface="Arial" pitchFamily="34" charset="0"/>
            </a:endParaRPr>
          </a:p>
        </p:txBody>
      </p:sp>
      <p:sp>
        <p:nvSpPr>
          <p:cNvPr id="15" name="TextBox 14"/>
          <p:cNvSpPr txBox="1"/>
          <p:nvPr/>
        </p:nvSpPr>
        <p:spPr>
          <a:xfrm>
            <a:off x="609600" y="1219200"/>
            <a:ext cx="2819400" cy="1323439"/>
          </a:xfrm>
          <a:prstGeom prst="rect">
            <a:avLst/>
          </a:prstGeom>
          <a:noFill/>
        </p:spPr>
        <p:txBody>
          <a:bodyPr wrap="square" rtlCol="0">
            <a:spAutoFit/>
          </a:bodyPr>
          <a:lstStyle/>
          <a:p>
            <a:r>
              <a:rPr lang="en-US" sz="8000" b="1" dirty="0" smtClean="0">
                <a:solidFill>
                  <a:schemeClr val="accent6">
                    <a:lumMod val="75000"/>
                  </a:schemeClr>
                </a:solidFill>
              </a:rPr>
              <a:t>Know</a:t>
            </a:r>
          </a:p>
        </p:txBody>
      </p:sp>
      <p:sp>
        <p:nvSpPr>
          <p:cNvPr id="16" name="TextBox 15"/>
          <p:cNvSpPr txBox="1"/>
          <p:nvPr/>
        </p:nvSpPr>
        <p:spPr>
          <a:xfrm>
            <a:off x="685800" y="2057400"/>
            <a:ext cx="2819400" cy="1323439"/>
          </a:xfrm>
          <a:prstGeom prst="rect">
            <a:avLst/>
          </a:prstGeom>
          <a:noFill/>
        </p:spPr>
        <p:txBody>
          <a:bodyPr wrap="square" rtlCol="0">
            <a:spAutoFit/>
          </a:bodyPr>
          <a:lstStyle/>
          <a:p>
            <a:r>
              <a:rPr lang="en-US" sz="8000" b="1" dirty="0" smtClean="0">
                <a:solidFill>
                  <a:schemeClr val="accent6">
                    <a:lumMod val="75000"/>
                  </a:schemeClr>
                </a:solidFill>
              </a:rPr>
              <a:t>Your</a:t>
            </a:r>
          </a:p>
        </p:txBody>
      </p:sp>
      <p:sp>
        <p:nvSpPr>
          <p:cNvPr id="17" name="TextBox 16"/>
          <p:cNvSpPr txBox="1"/>
          <p:nvPr/>
        </p:nvSpPr>
        <p:spPr>
          <a:xfrm>
            <a:off x="2057400" y="3048000"/>
            <a:ext cx="2819400" cy="1323439"/>
          </a:xfrm>
          <a:prstGeom prst="rect">
            <a:avLst/>
          </a:prstGeom>
          <a:noFill/>
        </p:spPr>
        <p:txBody>
          <a:bodyPr wrap="square" rtlCol="0">
            <a:spAutoFit/>
          </a:bodyPr>
          <a:lstStyle/>
          <a:p>
            <a:r>
              <a:rPr lang="en-US" sz="8000" b="1" dirty="0" smtClean="0">
                <a:solidFill>
                  <a:schemeClr val="bg1"/>
                </a:solidFill>
              </a:rPr>
              <a:t>Rights</a:t>
            </a:r>
          </a:p>
        </p:txBody>
      </p:sp>
      <p:sp>
        <p:nvSpPr>
          <p:cNvPr id="18" name="TextBox 17"/>
          <p:cNvSpPr txBox="1"/>
          <p:nvPr/>
        </p:nvSpPr>
        <p:spPr>
          <a:xfrm>
            <a:off x="2209800" y="5112140"/>
            <a:ext cx="4267200" cy="1754326"/>
          </a:xfrm>
          <a:prstGeom prst="rect">
            <a:avLst/>
          </a:prstGeom>
          <a:noFill/>
        </p:spPr>
        <p:txBody>
          <a:bodyPr wrap="square" rtlCol="0">
            <a:spAutoFit/>
          </a:bodyPr>
          <a:lstStyle/>
          <a:p>
            <a:pPr algn="r"/>
            <a:r>
              <a:rPr lang="en-US" sz="3600" spc="600" dirty="0" smtClean="0">
                <a:effectLst>
                  <a:outerShdw blurRad="38100" dist="38100" dir="2700000" algn="tl">
                    <a:srgbClr val="000000">
                      <a:alpha val="43137"/>
                    </a:srgbClr>
                  </a:outerShdw>
                </a:effectLst>
              </a:rPr>
              <a:t>Privacy  </a:t>
            </a:r>
          </a:p>
          <a:p>
            <a:pPr algn="r"/>
            <a:r>
              <a:rPr lang="en-US" sz="3600" spc="600" dirty="0" smtClean="0">
                <a:effectLst>
                  <a:outerShdw blurRad="38100" dist="38100" dir="2700000" algn="tl">
                    <a:srgbClr val="000000">
                      <a:alpha val="43137"/>
                    </a:srgbClr>
                  </a:outerShdw>
                </a:effectLst>
              </a:rPr>
              <a:t>and health records</a:t>
            </a:r>
            <a:endParaRPr lang="en-US" sz="3600" spc="600" dirty="0">
              <a:effectLst>
                <a:outerShdw blurRad="38100" dist="38100" dir="2700000" algn="tl">
                  <a:srgbClr val="000000">
                    <a:alpha val="43137"/>
                  </a:srgbClr>
                </a:outerShdw>
              </a:effectLst>
            </a:endParaRPr>
          </a:p>
        </p:txBody>
      </p:sp>
      <p:pic>
        <p:nvPicPr>
          <p:cNvPr id="24" name="Picture 23" descr="Black.jpg"/>
          <p:cNvPicPr>
            <a:picLocks noChangeAspect="1"/>
          </p:cNvPicPr>
          <p:nvPr/>
        </p:nvPicPr>
        <p:blipFill>
          <a:blip r:embed="rId2" cstate="print"/>
          <a:srcRect t="2041" r="2238"/>
          <a:stretch>
            <a:fillRect/>
          </a:stretch>
        </p:blipFill>
        <p:spPr>
          <a:xfrm>
            <a:off x="7239000" y="5334000"/>
            <a:ext cx="1524000" cy="1524000"/>
          </a:xfrm>
          <a:prstGeom prst="rect">
            <a:avLst/>
          </a:prstGeom>
        </p:spPr>
      </p:pic>
      <p:sp>
        <p:nvSpPr>
          <p:cNvPr id="25" name="TextBox 24"/>
          <p:cNvSpPr txBox="1"/>
          <p:nvPr/>
        </p:nvSpPr>
        <p:spPr>
          <a:xfrm>
            <a:off x="7162800" y="914400"/>
            <a:ext cx="1600200" cy="2246769"/>
          </a:xfrm>
          <a:prstGeom prst="rect">
            <a:avLst/>
          </a:prstGeom>
          <a:noFill/>
        </p:spPr>
        <p:txBody>
          <a:bodyPr wrap="square" rtlCol="0">
            <a:spAutoFit/>
          </a:bodyPr>
          <a:lstStyle/>
          <a:p>
            <a:r>
              <a:rPr lang="en-US" sz="1400" dirty="0" smtClean="0">
                <a:solidFill>
                  <a:schemeClr val="bg1">
                    <a:lumMod val="50000"/>
                  </a:schemeClr>
                </a:solidFill>
              </a:rPr>
              <a:t>The information contained in this publication is information about the law, but it is not legal advice. For legal advice, please contact a lawyer in your region.</a:t>
            </a:r>
            <a:endParaRPr lang="en-US" sz="1400" dirty="0">
              <a:solidFill>
                <a:schemeClr val="bg1">
                  <a:lumMod val="50000"/>
                </a:schemeClr>
              </a:solidFill>
            </a:endParaRPr>
          </a:p>
        </p:txBody>
      </p:sp>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30" name="Rounded Rectangle 29"/>
          <p:cNvSpPr/>
          <p:nvPr/>
        </p:nvSpPr>
        <p:spPr>
          <a:xfrm>
            <a:off x="1600200" y="4648200"/>
            <a:ext cx="457200" cy="457200"/>
          </a:xfrm>
          <a:prstGeom prst="round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ounded Rectangle 30"/>
          <p:cNvSpPr/>
          <p:nvPr/>
        </p:nvSpPr>
        <p:spPr>
          <a:xfrm>
            <a:off x="2209800" y="4648200"/>
            <a:ext cx="457200" cy="457200"/>
          </a:xfrm>
          <a:prstGeom prst="round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2819400" y="4648200"/>
            <a:ext cx="457200" cy="457200"/>
          </a:xfrm>
          <a:prstGeom prst="round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3429000" y="4648200"/>
            <a:ext cx="457200" cy="457200"/>
          </a:xfrm>
          <a:prstGeom prst="round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4038600" y="4648200"/>
            <a:ext cx="457200" cy="457200"/>
          </a:xfrm>
          <a:prstGeom prst="round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4648200" y="4648200"/>
            <a:ext cx="457200" cy="457200"/>
          </a:xfrm>
          <a:prstGeom prst="round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6</a:t>
            </a:r>
            <a:endParaRPr lang="en-US" dirty="0"/>
          </a:p>
        </p:txBody>
      </p:sp>
      <p:sp>
        <p:nvSpPr>
          <p:cNvPr id="36" name="Rounded Rectangle 35"/>
          <p:cNvSpPr/>
          <p:nvPr/>
        </p:nvSpPr>
        <p:spPr>
          <a:xfrm>
            <a:off x="5257800" y="4648200"/>
            <a:ext cx="457200" cy="457200"/>
          </a:xfrm>
          <a:prstGeom prst="round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ounded Rectangle 36"/>
          <p:cNvSpPr/>
          <p:nvPr/>
        </p:nvSpPr>
        <p:spPr>
          <a:xfrm>
            <a:off x="5867400" y="4648200"/>
            <a:ext cx="457200" cy="457200"/>
          </a:xfrm>
          <a:prstGeom prst="round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8" name="Round Diagonal Corner Rectangle 7"/>
          <p:cNvSpPr/>
          <p:nvPr/>
        </p:nvSpPr>
        <p:spPr>
          <a:xfrm flipV="1">
            <a:off x="0" y="228598"/>
            <a:ext cx="7162800" cy="845642"/>
          </a:xfrm>
          <a:prstGeom prst="round2Diag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8600" y="304800"/>
            <a:ext cx="6553200" cy="769441"/>
          </a:xfrm>
          <a:prstGeom prst="rect">
            <a:avLst/>
          </a:prstGeom>
          <a:noFill/>
        </p:spPr>
        <p:txBody>
          <a:bodyPr wrap="square" rtlCol="0">
            <a:spAutoFit/>
          </a:bodyPr>
          <a:lstStyle/>
          <a:p>
            <a:r>
              <a:rPr lang="en-CA" sz="2200" b="1" dirty="0">
                <a:solidFill>
                  <a:srgbClr val="FFFFFF"/>
                </a:solidFill>
              </a:rPr>
              <a:t>8. </a:t>
            </a:r>
            <a:r>
              <a:rPr lang="en-CA" sz="2200" b="1" dirty="0" smtClean="0">
                <a:solidFill>
                  <a:srgbClr val="FFFFFF"/>
                </a:solidFill>
              </a:rPr>
              <a:t>Who is informed of my HIV status when I take an HIV test?</a:t>
            </a:r>
            <a:endParaRPr lang="en-US" sz="2200" dirty="0">
              <a:solidFill>
                <a:srgbClr val="FFFFFF"/>
              </a:solidFill>
            </a:endParaRPr>
          </a:p>
        </p:txBody>
      </p:sp>
      <p:sp>
        <p:nvSpPr>
          <p:cNvPr id="11" name="TextBox 10"/>
          <p:cNvSpPr txBox="1"/>
          <p:nvPr/>
        </p:nvSpPr>
        <p:spPr>
          <a:xfrm>
            <a:off x="152400" y="762000"/>
            <a:ext cx="8763000" cy="5355312"/>
          </a:xfrm>
          <a:prstGeom prst="rect">
            <a:avLst/>
          </a:prstGeom>
          <a:noFill/>
        </p:spPr>
        <p:txBody>
          <a:bodyPr wrap="square" rtlCol="0">
            <a:spAutoFit/>
          </a:bodyPr>
          <a:lstStyle/>
          <a:p>
            <a:endParaRPr lang="en-CA" sz="1400" dirty="0" smtClean="0"/>
          </a:p>
          <a:p>
            <a:endParaRPr lang="en-CA" sz="1400" dirty="0" smtClean="0"/>
          </a:p>
          <a:p>
            <a:pPr marL="342900" indent="-342900">
              <a:buFont typeface="Arial" panose="020B0604020202020204" pitchFamily="34" charset="0"/>
              <a:buChar char="•"/>
            </a:pPr>
            <a:r>
              <a:rPr lang="en-CA" sz="2000" dirty="0" smtClean="0"/>
              <a:t>When you take an HIV test, the result is known to the person providing you with the results, and by the laboratory that analyzed your blood.</a:t>
            </a:r>
          </a:p>
          <a:p>
            <a:pPr marL="342900" indent="-342900">
              <a:buFont typeface="Arial" panose="020B0604020202020204" pitchFamily="34" charset="0"/>
              <a:buChar char="•"/>
            </a:pPr>
            <a:endParaRPr lang="en-CA" sz="2000" dirty="0"/>
          </a:p>
          <a:p>
            <a:pPr marL="342900" indent="-342900">
              <a:buFont typeface="Arial" panose="020B0604020202020204" pitchFamily="34" charset="0"/>
              <a:buChar char="•"/>
            </a:pPr>
            <a:r>
              <a:rPr lang="en-CA" sz="2000" dirty="0" smtClean="0"/>
              <a:t>HIV and AIDS are reportable illnesses in Canada, which means that when an individual tests positive for HIV the result is reported to provincial or territorial public health authorities. The type of information that gets reported depends on the law and practice in the province or territory.</a:t>
            </a:r>
          </a:p>
          <a:p>
            <a:pPr marL="342900" indent="-342900">
              <a:buFont typeface="Arial" panose="020B0604020202020204" pitchFamily="34" charset="0"/>
              <a:buChar char="•"/>
            </a:pPr>
            <a:endParaRPr lang="en-CA" sz="2000" dirty="0"/>
          </a:p>
          <a:p>
            <a:pPr marL="800100" lvl="1" indent="-342900">
              <a:buFont typeface="Arial" panose="020B0604020202020204" pitchFamily="34" charset="0"/>
              <a:buChar char="•"/>
            </a:pPr>
            <a:r>
              <a:rPr lang="en-CA" sz="2000" dirty="0" smtClean="0"/>
              <a:t>If you take an anonymous test, only non-identifying information about you is reported to public health. (However once you seek medical care, your name will be reported.)</a:t>
            </a:r>
          </a:p>
          <a:p>
            <a:pPr marL="342900" indent="-342900">
              <a:buFont typeface="Arial" panose="020B0604020202020204" pitchFamily="34" charset="0"/>
              <a:buChar char="•"/>
            </a:pPr>
            <a:endParaRPr lang="en-CA" sz="2000" dirty="0"/>
          </a:p>
          <a:p>
            <a:pPr marL="342900" indent="-342900">
              <a:buFont typeface="Arial" panose="020B0604020202020204" pitchFamily="34" charset="0"/>
              <a:buChar char="•"/>
            </a:pPr>
            <a:r>
              <a:rPr lang="en-CA" sz="2000" dirty="0" smtClean="0"/>
              <a:t>In order to protect public health and prevent transmission of infections, public health will encourage (or require) the notification of your sexual and drug-use partners.</a:t>
            </a:r>
          </a:p>
          <a:p>
            <a:r>
              <a:rPr lang="en-CA" sz="1400" dirty="0" smtClean="0"/>
              <a:t> </a:t>
            </a:r>
            <a:endParaRPr lang="en-CA" sz="1400" dirty="0"/>
          </a:p>
        </p:txBody>
      </p:sp>
      <p:sp>
        <p:nvSpPr>
          <p:cNvPr id="15" name="TextBox 14"/>
          <p:cNvSpPr txBox="1"/>
          <p:nvPr/>
        </p:nvSpPr>
        <p:spPr>
          <a:xfrm>
            <a:off x="152400" y="4114800"/>
            <a:ext cx="8763000" cy="307777"/>
          </a:xfrm>
          <a:prstGeom prst="rect">
            <a:avLst/>
          </a:prstGeom>
          <a:noFill/>
        </p:spPr>
        <p:txBody>
          <a:bodyPr wrap="square" rtlCol="0">
            <a:spAutoFit/>
          </a:bodyPr>
          <a:lstStyle/>
          <a:p>
            <a:r>
              <a:rPr lang="en-CA" sz="1400" dirty="0"/>
              <a:t>  </a:t>
            </a:r>
            <a:endParaRPr lang="en-US" sz="1400" dirty="0"/>
          </a:p>
        </p:txBody>
      </p:sp>
    </p:spTree>
    <p:extLst>
      <p:ext uri="{BB962C8B-B14F-4D97-AF65-F5344CB8AC3E}">
        <p14:creationId xmlns:p14="http://schemas.microsoft.com/office/powerpoint/2010/main" val="2822818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8" name="Round Diagonal Corner Rectangle 7"/>
          <p:cNvSpPr/>
          <p:nvPr/>
        </p:nvSpPr>
        <p:spPr>
          <a:xfrm flipV="1">
            <a:off x="0" y="228598"/>
            <a:ext cx="7162800" cy="845642"/>
          </a:xfrm>
          <a:prstGeom prst="round2Diag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8600" y="304800"/>
            <a:ext cx="6553200" cy="769441"/>
          </a:xfrm>
          <a:prstGeom prst="rect">
            <a:avLst/>
          </a:prstGeom>
          <a:noFill/>
        </p:spPr>
        <p:txBody>
          <a:bodyPr wrap="square" rtlCol="0">
            <a:spAutoFit/>
          </a:bodyPr>
          <a:lstStyle/>
          <a:p>
            <a:r>
              <a:rPr lang="en-CA" sz="2200" b="1" dirty="0">
                <a:solidFill>
                  <a:srgbClr val="FFFFFF"/>
                </a:solidFill>
              </a:rPr>
              <a:t>9</a:t>
            </a:r>
            <a:r>
              <a:rPr lang="en-CA" sz="2200" b="1" dirty="0" smtClean="0">
                <a:solidFill>
                  <a:srgbClr val="FFFFFF"/>
                </a:solidFill>
              </a:rPr>
              <a:t>. Who has access to my HIV status once I test positive?  Where are my results recorded?</a:t>
            </a:r>
            <a:endParaRPr lang="en-US" sz="2200" dirty="0">
              <a:solidFill>
                <a:srgbClr val="FFFFFF"/>
              </a:solidFill>
            </a:endParaRPr>
          </a:p>
        </p:txBody>
      </p:sp>
      <p:sp>
        <p:nvSpPr>
          <p:cNvPr id="11" name="TextBox 10"/>
          <p:cNvSpPr txBox="1"/>
          <p:nvPr/>
        </p:nvSpPr>
        <p:spPr>
          <a:xfrm>
            <a:off x="152400" y="762000"/>
            <a:ext cx="8763000" cy="5509200"/>
          </a:xfrm>
          <a:prstGeom prst="rect">
            <a:avLst/>
          </a:prstGeom>
          <a:noFill/>
        </p:spPr>
        <p:txBody>
          <a:bodyPr wrap="square" rtlCol="0">
            <a:spAutoFit/>
          </a:bodyPr>
          <a:lstStyle/>
          <a:p>
            <a:endParaRPr lang="en-CA" sz="1400" dirty="0" smtClean="0"/>
          </a:p>
          <a:p>
            <a:endParaRPr lang="en-CA" sz="1400" dirty="0" smtClean="0"/>
          </a:p>
          <a:p>
            <a:pPr marL="285750" indent="-285750">
              <a:buFont typeface="Arial" panose="020B0604020202020204" pitchFamily="34" charset="0"/>
              <a:buChar char="•"/>
            </a:pPr>
            <a:r>
              <a:rPr lang="en-CA" sz="2000" dirty="0" smtClean="0"/>
              <a:t>Your test results and other information about your health will be included in records created by health professionals and health facilities involved in your health care.</a:t>
            </a:r>
          </a:p>
          <a:p>
            <a:pPr marL="285750" indent="-285750">
              <a:buFont typeface="Arial" panose="020B0604020202020204" pitchFamily="34" charset="0"/>
              <a:buChar char="•"/>
            </a:pPr>
            <a:endParaRPr lang="en-CA" sz="2000" dirty="0"/>
          </a:p>
          <a:p>
            <a:pPr marL="285750" indent="-285750">
              <a:buFont typeface="Arial" panose="020B0604020202020204" pitchFamily="34" charset="0"/>
              <a:buChar char="•"/>
            </a:pPr>
            <a:r>
              <a:rPr lang="en-CA" sz="2000" dirty="0" smtClean="0"/>
              <a:t>Information about your health status might also be included in centralized databases and shared electronic records that can be accessed by different health professionals in a province. For example:</a:t>
            </a:r>
          </a:p>
          <a:p>
            <a:pPr marL="742950" lvl="1" indent="-285750">
              <a:buFont typeface="Arial" panose="020B0604020202020204" pitchFamily="34" charset="0"/>
              <a:buChar char="•"/>
            </a:pPr>
            <a:r>
              <a:rPr lang="en-CA" sz="2000" dirty="0" smtClean="0"/>
              <a:t>Ontario Laboratories Information System</a:t>
            </a:r>
          </a:p>
          <a:p>
            <a:pPr marL="742950" lvl="1" indent="-285750">
              <a:buFont typeface="Arial" panose="020B0604020202020204" pitchFamily="34" charset="0"/>
              <a:buChar char="•"/>
            </a:pPr>
            <a:r>
              <a:rPr lang="en-CA" sz="2000" dirty="0" smtClean="0"/>
              <a:t>Alberta </a:t>
            </a:r>
            <a:r>
              <a:rPr lang="en-CA" sz="2000" dirty="0" err="1" smtClean="0"/>
              <a:t>Netcare</a:t>
            </a:r>
            <a:endParaRPr lang="en-CA" sz="2000" dirty="0" smtClean="0"/>
          </a:p>
          <a:p>
            <a:pPr marL="742950" lvl="1" indent="-285750">
              <a:buFont typeface="Arial" panose="020B0604020202020204" pitchFamily="34" charset="0"/>
              <a:buChar char="•"/>
            </a:pPr>
            <a:r>
              <a:rPr lang="en-CA" sz="2000" dirty="0" err="1" smtClean="0"/>
              <a:t>PharmaNet</a:t>
            </a:r>
            <a:r>
              <a:rPr lang="en-CA" sz="2000" dirty="0" smtClean="0"/>
              <a:t> in BC</a:t>
            </a:r>
          </a:p>
          <a:p>
            <a:pPr marL="742950" lvl="1" indent="-285750">
              <a:buFont typeface="Arial" panose="020B0604020202020204" pitchFamily="34" charset="0"/>
              <a:buChar char="•"/>
            </a:pPr>
            <a:r>
              <a:rPr lang="en-CA" sz="2000" dirty="0" smtClean="0"/>
              <a:t>Quebec Health Record</a:t>
            </a:r>
          </a:p>
          <a:p>
            <a:r>
              <a:rPr lang="en-CA" sz="2000" dirty="0" smtClean="0"/>
              <a:t> </a:t>
            </a:r>
          </a:p>
          <a:p>
            <a:pPr marL="285750" indent="-285750">
              <a:buFont typeface="Arial" panose="020B0604020202020204" pitchFamily="34" charset="0"/>
              <a:buChar char="•"/>
            </a:pPr>
            <a:r>
              <a:rPr lang="en-CA" sz="2000" dirty="0" smtClean="0"/>
              <a:t>These shared electronic records can improve patient care by allowing health professionals to easily and quickly access your health information, but they also complicate an individual’s ability to control who has access to their health information.</a:t>
            </a:r>
            <a:endParaRPr lang="en-CA" sz="2000" dirty="0"/>
          </a:p>
        </p:txBody>
      </p:sp>
      <p:sp>
        <p:nvSpPr>
          <p:cNvPr id="15" name="TextBox 14"/>
          <p:cNvSpPr txBox="1"/>
          <p:nvPr/>
        </p:nvSpPr>
        <p:spPr>
          <a:xfrm>
            <a:off x="152400" y="4114800"/>
            <a:ext cx="8763000" cy="307777"/>
          </a:xfrm>
          <a:prstGeom prst="rect">
            <a:avLst/>
          </a:prstGeom>
          <a:noFill/>
        </p:spPr>
        <p:txBody>
          <a:bodyPr wrap="square" rtlCol="0">
            <a:spAutoFit/>
          </a:bodyPr>
          <a:lstStyle/>
          <a:p>
            <a:r>
              <a:rPr lang="en-CA" sz="1400" dirty="0"/>
              <a:t>  </a:t>
            </a:r>
            <a:endParaRPr lang="en-US" sz="1400" dirty="0"/>
          </a:p>
        </p:txBody>
      </p:sp>
    </p:spTree>
    <p:extLst>
      <p:ext uri="{BB962C8B-B14F-4D97-AF65-F5344CB8AC3E}">
        <p14:creationId xmlns:p14="http://schemas.microsoft.com/office/powerpoint/2010/main" val="2589092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8" name="Round Diagonal Corner Rectangle 7"/>
          <p:cNvSpPr/>
          <p:nvPr/>
        </p:nvSpPr>
        <p:spPr>
          <a:xfrm flipV="1">
            <a:off x="0" y="228598"/>
            <a:ext cx="7162800" cy="845642"/>
          </a:xfrm>
          <a:prstGeom prst="round2Diag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8600" y="304800"/>
            <a:ext cx="6553200" cy="769441"/>
          </a:xfrm>
          <a:prstGeom prst="rect">
            <a:avLst/>
          </a:prstGeom>
          <a:noFill/>
        </p:spPr>
        <p:txBody>
          <a:bodyPr wrap="square" rtlCol="0">
            <a:spAutoFit/>
          </a:bodyPr>
          <a:lstStyle/>
          <a:p>
            <a:r>
              <a:rPr lang="en-CA" sz="2200" b="1" dirty="0" smtClean="0">
                <a:solidFill>
                  <a:srgbClr val="FFFFFF"/>
                </a:solidFill>
              </a:rPr>
              <a:t>10. Can I limit access to my health information when it’s included in centralized databases or EHRs?</a:t>
            </a:r>
            <a:endParaRPr lang="en-US" sz="2200" dirty="0">
              <a:solidFill>
                <a:srgbClr val="FFFFFF"/>
              </a:solidFill>
            </a:endParaRPr>
          </a:p>
        </p:txBody>
      </p:sp>
      <p:sp>
        <p:nvSpPr>
          <p:cNvPr id="11" name="TextBox 10"/>
          <p:cNvSpPr txBox="1"/>
          <p:nvPr/>
        </p:nvSpPr>
        <p:spPr>
          <a:xfrm>
            <a:off x="152400" y="762000"/>
            <a:ext cx="8763000" cy="2831544"/>
          </a:xfrm>
          <a:prstGeom prst="rect">
            <a:avLst/>
          </a:prstGeom>
          <a:noFill/>
        </p:spPr>
        <p:txBody>
          <a:bodyPr wrap="square" rtlCol="0">
            <a:spAutoFit/>
          </a:bodyPr>
          <a:lstStyle/>
          <a:p>
            <a:endParaRPr lang="en-CA" sz="1400" dirty="0" smtClean="0"/>
          </a:p>
          <a:p>
            <a:endParaRPr lang="en-CA" sz="1400" dirty="0" smtClean="0"/>
          </a:p>
          <a:p>
            <a:pPr marL="342900" indent="-342900">
              <a:buFont typeface="Arial" panose="020B0604020202020204" pitchFamily="34" charset="0"/>
              <a:buChar char="•"/>
            </a:pPr>
            <a:endParaRPr lang="en-CA" sz="2200" dirty="0" smtClean="0"/>
          </a:p>
          <a:p>
            <a:pPr marL="342900" indent="-342900">
              <a:buFont typeface="Arial" panose="020B0604020202020204" pitchFamily="34" charset="0"/>
              <a:buChar char="•"/>
            </a:pPr>
            <a:r>
              <a:rPr lang="en-CA" sz="2000" dirty="0" smtClean="0"/>
              <a:t>You may not have the right to refuse having your information included in centralized databases or Electronic Health Records (EHRs).</a:t>
            </a:r>
          </a:p>
          <a:p>
            <a:pPr marL="342900" indent="-342900">
              <a:buFont typeface="Arial" panose="020B0604020202020204" pitchFamily="34" charset="0"/>
              <a:buChar char="•"/>
            </a:pPr>
            <a:endParaRPr lang="en-CA" sz="2000" dirty="0"/>
          </a:p>
          <a:p>
            <a:pPr marL="342900" indent="-342900">
              <a:buFont typeface="Arial" panose="020B0604020202020204" pitchFamily="34" charset="0"/>
              <a:buChar char="•"/>
            </a:pPr>
            <a:r>
              <a:rPr lang="en-CA" sz="2000" dirty="0" smtClean="0"/>
              <a:t>You may be able to mask certain information or restrict who can access your record.  Procedures to do so vary between provinces.</a:t>
            </a:r>
          </a:p>
          <a:p>
            <a:endParaRPr lang="en-CA" sz="1400" dirty="0"/>
          </a:p>
          <a:p>
            <a:endParaRPr lang="en-CA" sz="1400" dirty="0" smtClean="0"/>
          </a:p>
        </p:txBody>
      </p:sp>
      <p:sp>
        <p:nvSpPr>
          <p:cNvPr id="15" name="TextBox 14"/>
          <p:cNvSpPr txBox="1"/>
          <p:nvPr/>
        </p:nvSpPr>
        <p:spPr>
          <a:xfrm>
            <a:off x="152400" y="4114800"/>
            <a:ext cx="8763000" cy="307777"/>
          </a:xfrm>
          <a:prstGeom prst="rect">
            <a:avLst/>
          </a:prstGeom>
          <a:noFill/>
        </p:spPr>
        <p:txBody>
          <a:bodyPr wrap="square" rtlCol="0">
            <a:spAutoFit/>
          </a:bodyPr>
          <a:lstStyle/>
          <a:p>
            <a:r>
              <a:rPr lang="en-CA" sz="1400" dirty="0"/>
              <a:t>  </a:t>
            </a:r>
            <a:endParaRPr lang="en-US" sz="1400" dirty="0"/>
          </a:p>
        </p:txBody>
      </p:sp>
    </p:spTree>
    <p:extLst>
      <p:ext uri="{BB962C8B-B14F-4D97-AF65-F5344CB8AC3E}">
        <p14:creationId xmlns:p14="http://schemas.microsoft.com/office/powerpoint/2010/main" val="3356968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8" name="Round Diagonal Corner Rectangle 7"/>
          <p:cNvSpPr/>
          <p:nvPr/>
        </p:nvSpPr>
        <p:spPr>
          <a:xfrm flipV="1">
            <a:off x="0" y="228598"/>
            <a:ext cx="7162800" cy="845642"/>
          </a:xfrm>
          <a:prstGeom prst="round2Diag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8600" y="304800"/>
            <a:ext cx="6553200" cy="769441"/>
          </a:xfrm>
          <a:prstGeom prst="rect">
            <a:avLst/>
          </a:prstGeom>
          <a:noFill/>
        </p:spPr>
        <p:txBody>
          <a:bodyPr wrap="square" rtlCol="0">
            <a:spAutoFit/>
          </a:bodyPr>
          <a:lstStyle/>
          <a:p>
            <a:r>
              <a:rPr lang="en-CA" sz="2200" b="1" dirty="0" smtClean="0">
                <a:solidFill>
                  <a:srgbClr val="FFFFFF"/>
                </a:solidFill>
              </a:rPr>
              <a:t>11. What can I do if a health professional breaches my privacy?</a:t>
            </a:r>
            <a:endParaRPr lang="en-US" sz="2200" dirty="0">
              <a:solidFill>
                <a:srgbClr val="FFFFFF"/>
              </a:solidFill>
            </a:endParaRPr>
          </a:p>
        </p:txBody>
      </p:sp>
      <p:sp>
        <p:nvSpPr>
          <p:cNvPr id="11" name="TextBox 10"/>
          <p:cNvSpPr txBox="1"/>
          <p:nvPr/>
        </p:nvSpPr>
        <p:spPr>
          <a:xfrm>
            <a:off x="152400" y="762000"/>
            <a:ext cx="8763000" cy="5109091"/>
          </a:xfrm>
          <a:prstGeom prst="rect">
            <a:avLst/>
          </a:prstGeom>
          <a:noFill/>
        </p:spPr>
        <p:txBody>
          <a:bodyPr wrap="square" rtlCol="0">
            <a:spAutoFit/>
          </a:bodyPr>
          <a:lstStyle/>
          <a:p>
            <a:endParaRPr lang="en-CA" sz="1400" dirty="0" smtClean="0"/>
          </a:p>
          <a:p>
            <a:endParaRPr lang="en-CA" sz="1400" dirty="0" smtClean="0"/>
          </a:p>
          <a:p>
            <a:pPr marL="342900" indent="-342900">
              <a:buFont typeface="Arial" panose="020B0604020202020204" pitchFamily="34" charset="0"/>
              <a:buChar char="•"/>
            </a:pPr>
            <a:r>
              <a:rPr lang="en-CA" sz="2000" dirty="0" smtClean="0"/>
              <a:t>First, you may want to discuss the matter directly with the health professional or facility involved. Many facilities have staff members specifically responsible for privacy issues who you may choose to speak with.</a:t>
            </a:r>
          </a:p>
          <a:p>
            <a:pPr marL="342900" indent="-342900">
              <a:buFont typeface="Arial" panose="020B0604020202020204" pitchFamily="34" charset="0"/>
              <a:buChar char="•"/>
            </a:pPr>
            <a:endParaRPr lang="en-CA" sz="2000" dirty="0"/>
          </a:p>
          <a:p>
            <a:pPr marL="342900" indent="-342900">
              <a:buFont typeface="Arial" panose="020B0604020202020204" pitchFamily="34" charset="0"/>
              <a:buChar char="•"/>
            </a:pPr>
            <a:r>
              <a:rPr lang="en-CA" sz="2000" dirty="0" smtClean="0"/>
              <a:t>You may decide to file a complaint with your provincial/territorial privacy commissioner.</a:t>
            </a:r>
          </a:p>
          <a:p>
            <a:pPr marL="342900" indent="-342900">
              <a:buFont typeface="Arial" panose="020B0604020202020204" pitchFamily="34" charset="0"/>
              <a:buChar char="•"/>
            </a:pPr>
            <a:endParaRPr lang="en-CA" sz="2000" dirty="0"/>
          </a:p>
          <a:p>
            <a:pPr marL="342900" indent="-342900">
              <a:buFont typeface="Arial" panose="020B0604020202020204" pitchFamily="34" charset="0"/>
              <a:buChar char="•"/>
            </a:pPr>
            <a:r>
              <a:rPr lang="en-CA" sz="2000" dirty="0" smtClean="0"/>
              <a:t>For complaints related to EHRs, there may be a specific complaints procedure in place.</a:t>
            </a:r>
          </a:p>
          <a:p>
            <a:pPr marL="342900" indent="-342900">
              <a:buFont typeface="Arial" panose="020B0604020202020204" pitchFamily="34" charset="0"/>
              <a:buChar char="•"/>
            </a:pPr>
            <a:endParaRPr lang="en-CA" sz="2000" dirty="0"/>
          </a:p>
          <a:p>
            <a:pPr marL="342900" indent="-342900">
              <a:buFont typeface="Arial" panose="020B0604020202020204" pitchFamily="34" charset="0"/>
              <a:buChar char="•"/>
            </a:pPr>
            <a:r>
              <a:rPr lang="en-CA" sz="2000" dirty="0" smtClean="0"/>
              <a:t>Note that provincial laws that specifically protect health information make it an offence to either knowingly or willingly collect, use or create health information contrary to the legislation. Other offences and associated penalties are found under each law or under privacy legislation.   </a:t>
            </a:r>
            <a:endParaRPr lang="en-CA" sz="2000" dirty="0"/>
          </a:p>
          <a:p>
            <a:endParaRPr lang="en-CA" sz="1400" dirty="0" smtClean="0"/>
          </a:p>
        </p:txBody>
      </p:sp>
      <p:sp>
        <p:nvSpPr>
          <p:cNvPr id="15" name="TextBox 14"/>
          <p:cNvSpPr txBox="1"/>
          <p:nvPr/>
        </p:nvSpPr>
        <p:spPr>
          <a:xfrm>
            <a:off x="152400" y="4114800"/>
            <a:ext cx="8763000" cy="307777"/>
          </a:xfrm>
          <a:prstGeom prst="rect">
            <a:avLst/>
          </a:prstGeom>
          <a:noFill/>
        </p:spPr>
        <p:txBody>
          <a:bodyPr wrap="square" rtlCol="0">
            <a:spAutoFit/>
          </a:bodyPr>
          <a:lstStyle/>
          <a:p>
            <a:r>
              <a:rPr lang="en-CA" sz="1400" dirty="0"/>
              <a:t>  </a:t>
            </a:r>
            <a:endParaRPr lang="en-US" sz="1400" dirty="0"/>
          </a:p>
        </p:txBody>
      </p:sp>
    </p:spTree>
    <p:extLst>
      <p:ext uri="{BB962C8B-B14F-4D97-AF65-F5344CB8AC3E}">
        <p14:creationId xmlns:p14="http://schemas.microsoft.com/office/powerpoint/2010/main" val="2769195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8" name="Round Diagonal Corner Rectangle 7"/>
          <p:cNvSpPr/>
          <p:nvPr/>
        </p:nvSpPr>
        <p:spPr>
          <a:xfrm flipV="1">
            <a:off x="0" y="228598"/>
            <a:ext cx="7162800" cy="845642"/>
          </a:xfrm>
          <a:prstGeom prst="round2Diag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8600" y="304800"/>
            <a:ext cx="6553200" cy="769441"/>
          </a:xfrm>
          <a:prstGeom prst="rect">
            <a:avLst/>
          </a:prstGeom>
          <a:noFill/>
        </p:spPr>
        <p:txBody>
          <a:bodyPr wrap="square" rtlCol="0">
            <a:spAutoFit/>
          </a:bodyPr>
          <a:lstStyle/>
          <a:p>
            <a:r>
              <a:rPr lang="en-CA" sz="2200" b="1" dirty="0" smtClean="0">
                <a:solidFill>
                  <a:srgbClr val="FFFFFF"/>
                </a:solidFill>
              </a:rPr>
              <a:t>12. Can I sue a health professional or health facility for breaching my privacy?</a:t>
            </a:r>
            <a:endParaRPr lang="en-US" sz="2200" dirty="0">
              <a:solidFill>
                <a:srgbClr val="FFFFFF"/>
              </a:solidFill>
            </a:endParaRPr>
          </a:p>
        </p:txBody>
      </p:sp>
      <p:sp>
        <p:nvSpPr>
          <p:cNvPr id="11" name="TextBox 10"/>
          <p:cNvSpPr txBox="1"/>
          <p:nvPr/>
        </p:nvSpPr>
        <p:spPr>
          <a:xfrm>
            <a:off x="152400" y="762000"/>
            <a:ext cx="8763000" cy="3600986"/>
          </a:xfrm>
          <a:prstGeom prst="rect">
            <a:avLst/>
          </a:prstGeom>
          <a:noFill/>
        </p:spPr>
        <p:txBody>
          <a:bodyPr wrap="square" rtlCol="0">
            <a:spAutoFit/>
          </a:bodyPr>
          <a:lstStyle/>
          <a:p>
            <a:endParaRPr lang="en-CA" sz="1400" dirty="0" smtClean="0"/>
          </a:p>
          <a:p>
            <a:endParaRPr lang="en-CA" sz="1400" dirty="0" smtClean="0"/>
          </a:p>
          <a:p>
            <a:pPr marL="285750" indent="-285750">
              <a:buFont typeface="Arial" panose="020B0604020202020204" pitchFamily="34" charset="0"/>
              <a:buChar char="•"/>
            </a:pPr>
            <a:r>
              <a:rPr lang="en-CA" sz="2000" dirty="0" smtClean="0"/>
              <a:t>It depends on where you live.</a:t>
            </a:r>
          </a:p>
          <a:p>
            <a:pPr marL="285750" indent="-285750">
              <a:buFont typeface="Arial" panose="020B0604020202020204" pitchFamily="34" charset="0"/>
              <a:buChar char="•"/>
            </a:pPr>
            <a:endParaRPr lang="en-CA" sz="2000" dirty="0"/>
          </a:p>
          <a:p>
            <a:pPr marL="285750" indent="-285750">
              <a:buFont typeface="Arial" panose="020B0604020202020204" pitchFamily="34" charset="0"/>
              <a:buChar char="•"/>
            </a:pPr>
            <a:r>
              <a:rPr lang="en-CA" sz="2000" dirty="0" smtClean="0"/>
              <a:t>BC, Manitoba, Saskatchewan and Newfoundland and Labrador have specific legislation (a Privacy Act) that allows you to sue a person who has violated your privacy.</a:t>
            </a:r>
          </a:p>
          <a:p>
            <a:pPr marL="285750" indent="-285750">
              <a:buFont typeface="Arial" panose="020B0604020202020204" pitchFamily="34" charset="0"/>
              <a:buChar char="•"/>
            </a:pPr>
            <a:endParaRPr lang="en-CA" sz="2000" dirty="0"/>
          </a:p>
          <a:p>
            <a:pPr marL="285750" indent="-285750">
              <a:buFont typeface="Arial" panose="020B0604020202020204" pitchFamily="34" charset="0"/>
              <a:buChar char="•"/>
            </a:pPr>
            <a:r>
              <a:rPr lang="en-CA" sz="2000" dirty="0" smtClean="0"/>
              <a:t>In Quebec, you may be able to bring a suit based on the Quebec </a:t>
            </a:r>
            <a:r>
              <a:rPr lang="en-CA" sz="2000" i="1" dirty="0" smtClean="0"/>
              <a:t>Civil Code</a:t>
            </a:r>
            <a:r>
              <a:rPr lang="en-CA" sz="2000" dirty="0" smtClean="0"/>
              <a:t> and the </a:t>
            </a:r>
            <a:r>
              <a:rPr lang="en-CA" sz="2000" dirty="0"/>
              <a:t>Q</a:t>
            </a:r>
            <a:r>
              <a:rPr lang="en-CA" sz="2000" dirty="0" smtClean="0"/>
              <a:t>uebec </a:t>
            </a:r>
            <a:r>
              <a:rPr lang="en-CA" sz="2000" i="1" dirty="0" smtClean="0"/>
              <a:t>Charter of Human Rights and Freedoms</a:t>
            </a:r>
            <a:r>
              <a:rPr lang="en-CA" sz="2000" dirty="0" smtClean="0"/>
              <a:t>.</a:t>
            </a:r>
          </a:p>
          <a:p>
            <a:pPr marL="285750" indent="-285750">
              <a:buFont typeface="Arial" panose="020B0604020202020204" pitchFamily="34" charset="0"/>
              <a:buChar char="•"/>
            </a:pPr>
            <a:endParaRPr lang="en-CA" sz="2000" dirty="0"/>
          </a:p>
          <a:p>
            <a:pPr marL="285750" indent="-285750">
              <a:buFont typeface="Arial" panose="020B0604020202020204" pitchFamily="34" charset="0"/>
              <a:buChar char="•"/>
            </a:pPr>
            <a:r>
              <a:rPr lang="en-CA" sz="2000" dirty="0" smtClean="0"/>
              <a:t>For legal advice, please consult a lawyer.</a:t>
            </a:r>
          </a:p>
        </p:txBody>
      </p:sp>
      <p:sp>
        <p:nvSpPr>
          <p:cNvPr id="15" name="TextBox 14"/>
          <p:cNvSpPr txBox="1"/>
          <p:nvPr/>
        </p:nvSpPr>
        <p:spPr>
          <a:xfrm>
            <a:off x="152400" y="4114800"/>
            <a:ext cx="8763000" cy="307777"/>
          </a:xfrm>
          <a:prstGeom prst="rect">
            <a:avLst/>
          </a:prstGeom>
          <a:noFill/>
        </p:spPr>
        <p:txBody>
          <a:bodyPr wrap="square" rtlCol="0">
            <a:spAutoFit/>
          </a:bodyPr>
          <a:lstStyle/>
          <a:p>
            <a:r>
              <a:rPr lang="en-CA" sz="1400" dirty="0"/>
              <a:t>  </a:t>
            </a:r>
            <a:endParaRPr lang="en-US" sz="1400" dirty="0"/>
          </a:p>
        </p:txBody>
      </p:sp>
    </p:spTree>
    <p:extLst>
      <p:ext uri="{BB962C8B-B14F-4D97-AF65-F5344CB8AC3E}">
        <p14:creationId xmlns:p14="http://schemas.microsoft.com/office/powerpoint/2010/main" val="1001446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914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21" name="TextBox 20"/>
          <p:cNvSpPr txBox="1"/>
          <p:nvPr/>
        </p:nvSpPr>
        <p:spPr>
          <a:xfrm>
            <a:off x="609600" y="1524000"/>
            <a:ext cx="7772400" cy="5078313"/>
          </a:xfrm>
          <a:prstGeom prst="rect">
            <a:avLst/>
          </a:prstGeom>
          <a:noFill/>
        </p:spPr>
        <p:txBody>
          <a:bodyPr wrap="square" rtlCol="0">
            <a:spAutoFit/>
          </a:bodyPr>
          <a:lstStyle/>
          <a:p>
            <a:endParaRPr lang="en-CA" sz="2000" dirty="0" smtClean="0"/>
          </a:p>
          <a:p>
            <a:r>
              <a:rPr lang="en-CA" sz="2000" dirty="0" smtClean="0"/>
              <a:t>1.  You are HIV-positive and live in a small, rural community.  You normally travel to a nearby city for your HIV-related care. Recently a minor health concern has arisen which is unrelated to your HIV status and you would like to get treatment at the local clinic, but you are worried about people in your community finding out about your HIV-positive status. What can you do?</a:t>
            </a:r>
          </a:p>
          <a:p>
            <a:endParaRPr lang="en-CA" sz="2000" dirty="0" smtClean="0"/>
          </a:p>
          <a:p>
            <a:endParaRPr lang="en-CA" sz="2000" dirty="0"/>
          </a:p>
          <a:p>
            <a:endParaRPr lang="en-CA" sz="1600" dirty="0"/>
          </a:p>
          <a:p>
            <a:endParaRPr lang="en-CA" sz="1600" dirty="0" smtClean="0"/>
          </a:p>
          <a:p>
            <a:endParaRPr lang="en-CA" sz="1600" dirty="0" smtClean="0"/>
          </a:p>
          <a:p>
            <a:endParaRPr lang="en-CA" sz="1600" dirty="0"/>
          </a:p>
          <a:p>
            <a:endParaRPr lang="en-CA" sz="1600" dirty="0" smtClean="0"/>
          </a:p>
          <a:p>
            <a:endParaRPr lang="en-CA" sz="1600" dirty="0"/>
          </a:p>
          <a:p>
            <a:endParaRPr lang="en-CA" sz="1600" dirty="0" smtClean="0"/>
          </a:p>
          <a:p>
            <a:endParaRPr lang="en-CA" sz="1600" dirty="0"/>
          </a:p>
          <a:p>
            <a:r>
              <a:rPr lang="en-CA" sz="1600" dirty="0"/>
              <a:t> </a:t>
            </a:r>
            <a:endParaRPr lang="en-US" sz="1600" dirty="0"/>
          </a:p>
        </p:txBody>
      </p:sp>
      <p:sp>
        <p:nvSpPr>
          <p:cNvPr id="11" name="Rounded Rectangle 10"/>
          <p:cNvSpPr/>
          <p:nvPr/>
        </p:nvSpPr>
        <p:spPr>
          <a:xfrm>
            <a:off x="1219200" y="152400"/>
            <a:ext cx="6477000" cy="990600"/>
          </a:xfrm>
          <a:prstGeom prst="round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13" name="TextBox 12"/>
          <p:cNvSpPr txBox="1"/>
          <p:nvPr/>
        </p:nvSpPr>
        <p:spPr>
          <a:xfrm>
            <a:off x="1447800" y="304800"/>
            <a:ext cx="6096000" cy="615553"/>
          </a:xfrm>
          <a:prstGeom prst="rect">
            <a:avLst/>
          </a:prstGeom>
          <a:noFill/>
        </p:spPr>
        <p:txBody>
          <a:bodyPr wrap="square" rtlCol="0">
            <a:spAutoFit/>
          </a:bodyPr>
          <a:lstStyle/>
          <a:p>
            <a:pPr algn="ctr"/>
            <a:r>
              <a:rPr lang="en-US" sz="3400" b="1" dirty="0" smtClean="0">
                <a:solidFill>
                  <a:schemeClr val="bg1"/>
                </a:solidFill>
              </a:rPr>
              <a:t>Scenarios</a:t>
            </a:r>
            <a:endParaRPr lang="en-US" sz="3400" b="1"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914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21" name="TextBox 20"/>
          <p:cNvSpPr txBox="1"/>
          <p:nvPr/>
        </p:nvSpPr>
        <p:spPr>
          <a:xfrm>
            <a:off x="4457700" y="1524000"/>
            <a:ext cx="3924300" cy="4832092"/>
          </a:xfrm>
          <a:prstGeom prst="rect">
            <a:avLst/>
          </a:prstGeom>
          <a:noFill/>
        </p:spPr>
        <p:txBody>
          <a:bodyPr wrap="square" rtlCol="0">
            <a:spAutoFit/>
          </a:bodyPr>
          <a:lstStyle/>
          <a:p>
            <a:r>
              <a:rPr lang="en-CA" sz="2000" dirty="0" smtClean="0"/>
              <a:t>In most cases your health information can only be disclosed with your consent, but there are exceptions to this rule.  Moreover, the advent of electronic record-keeping complicates your ability to control access to your personal information. </a:t>
            </a:r>
          </a:p>
          <a:p>
            <a:endParaRPr lang="en-CA" sz="2000" dirty="0"/>
          </a:p>
          <a:p>
            <a:r>
              <a:rPr lang="en-CA" sz="2000" dirty="0" smtClean="0"/>
              <a:t>If you have concerns about your privacy, speak with a lawyer, legal clinic or privacy commissioner in your region.</a:t>
            </a:r>
            <a:endParaRPr lang="en-US" sz="2000" dirty="0"/>
          </a:p>
          <a:p>
            <a:endParaRPr lang="en-US" sz="1600" dirty="0" smtClean="0"/>
          </a:p>
          <a:p>
            <a:endParaRPr lang="en-US" sz="1600" dirty="0"/>
          </a:p>
          <a:p>
            <a:endParaRPr lang="en-US" sz="1600" dirty="0" smtClean="0"/>
          </a:p>
        </p:txBody>
      </p:sp>
      <p:sp>
        <p:nvSpPr>
          <p:cNvPr id="11" name="Rounded Rectangle 10"/>
          <p:cNvSpPr/>
          <p:nvPr/>
        </p:nvSpPr>
        <p:spPr>
          <a:xfrm>
            <a:off x="1219200" y="152400"/>
            <a:ext cx="6477000" cy="990600"/>
          </a:xfrm>
          <a:prstGeom prst="round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13" name="TextBox 12"/>
          <p:cNvSpPr txBox="1"/>
          <p:nvPr/>
        </p:nvSpPr>
        <p:spPr>
          <a:xfrm>
            <a:off x="1447800" y="304800"/>
            <a:ext cx="6096000" cy="615553"/>
          </a:xfrm>
          <a:prstGeom prst="rect">
            <a:avLst/>
          </a:prstGeom>
          <a:noFill/>
        </p:spPr>
        <p:txBody>
          <a:bodyPr wrap="square" rtlCol="0">
            <a:spAutoFit/>
          </a:bodyPr>
          <a:lstStyle/>
          <a:p>
            <a:pPr algn="ctr"/>
            <a:r>
              <a:rPr lang="en-US" sz="3400" b="1" dirty="0" smtClean="0">
                <a:solidFill>
                  <a:schemeClr val="bg1"/>
                </a:solidFill>
              </a:rPr>
              <a:t>Conclusions</a:t>
            </a:r>
            <a:endParaRPr lang="en-US" sz="3400" b="1" dirty="0">
              <a:solidFill>
                <a:schemeClr val="bg1"/>
              </a:solidFill>
            </a:endParaRPr>
          </a:p>
        </p:txBody>
      </p:sp>
      <p:sp>
        <p:nvSpPr>
          <p:cNvPr id="9" name="Oval 8"/>
          <p:cNvSpPr/>
          <p:nvPr/>
        </p:nvSpPr>
        <p:spPr>
          <a:xfrm>
            <a:off x="228600" y="3048000"/>
            <a:ext cx="3276600" cy="3124200"/>
          </a:xfrm>
          <a:prstGeom prst="ellipse">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81000" y="3200400"/>
            <a:ext cx="2514600" cy="2362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11200" y="3642836"/>
            <a:ext cx="2438400" cy="969496"/>
          </a:xfrm>
          <a:prstGeom prst="rect">
            <a:avLst/>
          </a:prstGeom>
          <a:noFill/>
        </p:spPr>
        <p:txBody>
          <a:bodyPr wrap="square" rtlCol="0">
            <a:spAutoFit/>
          </a:bodyPr>
          <a:lstStyle/>
          <a:p>
            <a:endParaRPr lang="en-CA" sz="1900" dirty="0" smtClean="0"/>
          </a:p>
          <a:p>
            <a:r>
              <a:rPr lang="en-CA" sz="1900" dirty="0" smtClean="0"/>
              <a:t>The right to privacy is not absolute.</a:t>
            </a:r>
            <a:endParaRPr lang="en-US" sz="19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0" cy="68580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6858000" y="0"/>
            <a:ext cx="2286000"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Black.jpg"/>
          <p:cNvPicPr>
            <a:picLocks noChangeAspect="1"/>
          </p:cNvPicPr>
          <p:nvPr/>
        </p:nvPicPr>
        <p:blipFill>
          <a:blip r:embed="rId2" cstate="print"/>
          <a:srcRect t="2041" r="2238"/>
          <a:stretch>
            <a:fillRect/>
          </a:stretch>
        </p:blipFill>
        <p:spPr>
          <a:xfrm>
            <a:off x="7239000" y="5334000"/>
            <a:ext cx="1524000" cy="15240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22" name="TextBox 21"/>
          <p:cNvSpPr txBox="1"/>
          <p:nvPr/>
        </p:nvSpPr>
        <p:spPr>
          <a:xfrm>
            <a:off x="1295400" y="609600"/>
            <a:ext cx="4648200" cy="923330"/>
          </a:xfrm>
          <a:prstGeom prst="rect">
            <a:avLst/>
          </a:prstGeom>
          <a:noFill/>
        </p:spPr>
        <p:txBody>
          <a:bodyPr wrap="square" rtlCol="0">
            <a:spAutoFit/>
          </a:bodyPr>
          <a:lstStyle/>
          <a:p>
            <a:pPr algn="ctr"/>
            <a:r>
              <a:rPr lang="en-US" sz="5400" b="1" dirty="0" smtClean="0">
                <a:solidFill>
                  <a:schemeClr val="accent6">
                    <a:lumMod val="75000"/>
                  </a:schemeClr>
                </a:solidFill>
              </a:rPr>
              <a:t>Thank You</a:t>
            </a:r>
            <a:endParaRPr lang="en-US" sz="5400" b="1" dirty="0">
              <a:solidFill>
                <a:schemeClr val="accent6">
                  <a:lumMod val="75000"/>
                </a:schemeClr>
              </a:solidFill>
            </a:endParaRPr>
          </a:p>
        </p:txBody>
      </p:sp>
      <p:sp>
        <p:nvSpPr>
          <p:cNvPr id="23" name="TextBox 22"/>
          <p:cNvSpPr txBox="1"/>
          <p:nvPr/>
        </p:nvSpPr>
        <p:spPr>
          <a:xfrm>
            <a:off x="685800" y="2286000"/>
            <a:ext cx="5486400" cy="3046988"/>
          </a:xfrm>
          <a:prstGeom prst="rect">
            <a:avLst/>
          </a:prstGeom>
          <a:noFill/>
        </p:spPr>
        <p:txBody>
          <a:bodyPr wrap="square" rtlCol="0">
            <a:spAutoFit/>
          </a:bodyPr>
          <a:lstStyle/>
          <a:p>
            <a:endParaRPr lang="en-US" sz="2400" b="1" dirty="0" smtClean="0">
              <a:solidFill>
                <a:schemeClr val="bg1"/>
              </a:solidFill>
            </a:endParaRPr>
          </a:p>
          <a:p>
            <a:endParaRPr lang="en-US" sz="2400" b="1" dirty="0">
              <a:solidFill>
                <a:schemeClr val="bg1"/>
              </a:solidFill>
            </a:endParaRPr>
          </a:p>
          <a:p>
            <a:endParaRPr lang="en-US" sz="2400" b="1" dirty="0" smtClean="0">
              <a:solidFill>
                <a:schemeClr val="bg1"/>
              </a:solidFill>
            </a:endParaRPr>
          </a:p>
          <a:p>
            <a:endParaRPr lang="en-US" sz="2400" b="1" dirty="0">
              <a:solidFill>
                <a:schemeClr val="bg1"/>
              </a:solidFill>
            </a:endParaRPr>
          </a:p>
          <a:p>
            <a:r>
              <a:rPr lang="en-US" sz="2400" b="1" dirty="0" smtClean="0">
                <a:solidFill>
                  <a:schemeClr val="bg1"/>
                </a:solidFill>
              </a:rPr>
              <a:t>Canadian HIV/AIDS Legal Network</a:t>
            </a:r>
          </a:p>
          <a:p>
            <a:r>
              <a:rPr lang="en-US" sz="2400" b="1" dirty="0" err="1" smtClean="0">
                <a:solidFill>
                  <a:schemeClr val="bg1"/>
                </a:solidFill>
              </a:rPr>
              <a:t>www.aidslaw.ca</a:t>
            </a:r>
            <a:endParaRPr lang="en-US" sz="2400" b="1" dirty="0" smtClean="0">
              <a:solidFill>
                <a:schemeClr val="bg1"/>
              </a:solidFill>
            </a:endParaRPr>
          </a:p>
          <a:p>
            <a:r>
              <a:rPr lang="en-US" sz="2400" b="1" dirty="0" smtClean="0">
                <a:solidFill>
                  <a:schemeClr val="bg1"/>
                </a:solidFill>
              </a:rPr>
              <a:t>Phone : +1 416 595-1666 </a:t>
            </a:r>
          </a:p>
          <a:p>
            <a:r>
              <a:rPr lang="en-US" sz="2400" b="1" dirty="0" smtClean="0">
                <a:solidFill>
                  <a:schemeClr val="bg1"/>
                </a:solidFill>
              </a:rPr>
              <a:t>Email: info@aidslaw.ca</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0" y="0"/>
            <a:ext cx="1524000"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9906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Black.jpg"/>
          <p:cNvPicPr>
            <a:picLocks noChangeAspect="1"/>
          </p:cNvPicPr>
          <p:nvPr/>
        </p:nvPicPr>
        <p:blipFill>
          <a:blip r:embed="rId3" cstate="print"/>
          <a:srcRect t="2041" r="2238"/>
          <a:stretch>
            <a:fillRect/>
          </a:stretch>
        </p:blipFill>
        <p:spPr>
          <a:xfrm>
            <a:off x="7620000" y="5334000"/>
            <a:ext cx="1524000" cy="15240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21" name="TextBox 20"/>
          <p:cNvSpPr txBox="1"/>
          <p:nvPr/>
        </p:nvSpPr>
        <p:spPr>
          <a:xfrm>
            <a:off x="609600" y="1219200"/>
            <a:ext cx="6324600" cy="5201424"/>
          </a:xfrm>
          <a:prstGeom prst="rect">
            <a:avLst/>
          </a:prstGeom>
          <a:noFill/>
        </p:spPr>
        <p:txBody>
          <a:bodyPr wrap="square" rtlCol="0">
            <a:spAutoFit/>
          </a:bodyPr>
          <a:lstStyle/>
          <a:p>
            <a:r>
              <a:rPr lang="en-US" sz="2000" dirty="0"/>
              <a:t>This presentation complements the </a:t>
            </a:r>
            <a:r>
              <a:rPr lang="en-US" sz="2000" dirty="0" smtClean="0"/>
              <a:t>brochure </a:t>
            </a:r>
            <a:r>
              <a:rPr lang="en-US" sz="2000" b="1" i="1" dirty="0" smtClean="0"/>
              <a:t>Living with HIV: Know your Rights #6 Privacy and health records.</a:t>
            </a:r>
          </a:p>
          <a:p>
            <a:endParaRPr lang="en-US" sz="2000" dirty="0"/>
          </a:p>
          <a:p>
            <a:r>
              <a:rPr lang="en-US" sz="2000" dirty="0"/>
              <a:t>Copies of the brochure are available at </a:t>
            </a:r>
            <a:r>
              <a:rPr lang="en-US" sz="2000" dirty="0">
                <a:hlinkClick r:id="rId4"/>
              </a:rPr>
              <a:t>www.aidslaw.ca</a:t>
            </a:r>
            <a:r>
              <a:rPr lang="en-US" sz="2000" dirty="0"/>
              <a:t>.</a:t>
            </a:r>
          </a:p>
          <a:p>
            <a:endParaRPr lang="en-US" sz="2000" dirty="0"/>
          </a:p>
          <a:p>
            <a:r>
              <a:rPr lang="en-US" sz="2000" dirty="0"/>
              <a:t>The information contained in this presentation is information about the law, but it is not legal advice. For legal advice, please contact a lawyer in your region. </a:t>
            </a:r>
          </a:p>
          <a:p>
            <a:endParaRPr lang="en-US" sz="2000" dirty="0"/>
          </a:p>
          <a:p>
            <a:r>
              <a:rPr lang="en-US" sz="2000" dirty="0"/>
              <a:t>The information contained in this presentation is current as of </a:t>
            </a:r>
            <a:r>
              <a:rPr lang="en-US" sz="2000" dirty="0" smtClean="0"/>
              <a:t>2014. </a:t>
            </a:r>
            <a:endParaRPr lang="en-US" sz="2000" dirty="0"/>
          </a:p>
          <a:p>
            <a:endParaRPr lang="en-US" sz="1200" dirty="0" smtClean="0"/>
          </a:p>
          <a:p>
            <a:endParaRPr lang="en-US" sz="1200" dirty="0"/>
          </a:p>
          <a:p>
            <a:endParaRPr lang="en-US" sz="1200" dirty="0"/>
          </a:p>
          <a:p>
            <a:pPr algn="r"/>
            <a:r>
              <a:rPr lang="en-US" sz="1600" dirty="0"/>
              <a:t>Funding for the </a:t>
            </a:r>
            <a:r>
              <a:rPr lang="en-US" sz="1600" i="1" dirty="0"/>
              <a:t>Living with HIV: Know your Rights </a:t>
            </a:r>
            <a:r>
              <a:rPr lang="en-US" sz="1600" dirty="0"/>
              <a:t>series was provided by the Public Health Agency of Canada. The opinions expressed in this presentation are those of the authors/researchers and do not necessarily reflect the official views of the Public Health Agency of Canada.</a:t>
            </a:r>
            <a:r>
              <a:rPr lang="en-US" sz="1200" dirty="0"/>
              <a:t> </a:t>
            </a:r>
          </a:p>
          <a:p>
            <a:endParaRPr lang="en-US" sz="1200" dirty="0"/>
          </a:p>
        </p:txBody>
      </p:sp>
      <p:sp>
        <p:nvSpPr>
          <p:cNvPr id="10" name="Rounded Rectangle 9"/>
          <p:cNvSpPr/>
          <p:nvPr/>
        </p:nvSpPr>
        <p:spPr>
          <a:xfrm>
            <a:off x="-304800" y="152400"/>
            <a:ext cx="6248400" cy="685800"/>
          </a:xfrm>
          <a:prstGeom prst="round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2400" y="152400"/>
            <a:ext cx="5791200" cy="615553"/>
          </a:xfrm>
          <a:prstGeom prst="rect">
            <a:avLst/>
          </a:prstGeom>
          <a:noFill/>
        </p:spPr>
        <p:txBody>
          <a:bodyPr wrap="square" rtlCol="0">
            <a:spAutoFit/>
          </a:bodyPr>
          <a:lstStyle/>
          <a:p>
            <a:r>
              <a:rPr lang="en-US" sz="3400" b="1" dirty="0" smtClean="0">
                <a:solidFill>
                  <a:schemeClr val="bg1"/>
                </a:solidFill>
                <a:cs typeface="Arial" pitchFamily="34" charset="0"/>
              </a:rPr>
              <a:t>Introduction</a:t>
            </a:r>
            <a:endParaRPr lang="en-US" sz="3400" b="1"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8" name="Round Diagonal Corner Rectangle 7"/>
          <p:cNvSpPr/>
          <p:nvPr/>
        </p:nvSpPr>
        <p:spPr>
          <a:xfrm flipV="1">
            <a:off x="0" y="228600"/>
            <a:ext cx="7391400" cy="838200"/>
          </a:xfrm>
          <a:prstGeom prst="round2Diag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04800" y="304800"/>
            <a:ext cx="6934200" cy="430887"/>
          </a:xfrm>
          <a:prstGeom prst="rect">
            <a:avLst/>
          </a:prstGeom>
          <a:noFill/>
        </p:spPr>
        <p:txBody>
          <a:bodyPr wrap="square" rtlCol="0">
            <a:spAutoFit/>
          </a:bodyPr>
          <a:lstStyle/>
          <a:p>
            <a:r>
              <a:rPr lang="en-US" sz="2200" b="1" dirty="0" smtClean="0">
                <a:solidFill>
                  <a:schemeClr val="bg1"/>
                </a:solidFill>
              </a:rPr>
              <a:t>1. What are health records?</a:t>
            </a:r>
            <a:endParaRPr lang="en-US" b="1" dirty="0" smtClean="0">
              <a:solidFill>
                <a:schemeClr val="bg1"/>
              </a:solidFill>
            </a:endParaRPr>
          </a:p>
        </p:txBody>
      </p:sp>
      <p:sp>
        <p:nvSpPr>
          <p:cNvPr id="11" name="TextBox 10"/>
          <p:cNvSpPr txBox="1"/>
          <p:nvPr/>
        </p:nvSpPr>
        <p:spPr>
          <a:xfrm>
            <a:off x="152400" y="762000"/>
            <a:ext cx="8763000" cy="5016758"/>
          </a:xfrm>
          <a:prstGeom prst="rect">
            <a:avLst/>
          </a:prstGeom>
          <a:noFill/>
        </p:spPr>
        <p:txBody>
          <a:bodyPr wrap="square" rtlCol="0">
            <a:spAutoFit/>
          </a:bodyPr>
          <a:lstStyle/>
          <a:p>
            <a:endParaRPr lang="en-US" sz="2000" dirty="0" smtClean="0"/>
          </a:p>
          <a:p>
            <a:endParaRPr lang="en-US" sz="2000" dirty="0"/>
          </a:p>
          <a:p>
            <a:pPr marL="342900" indent="-342900">
              <a:buFont typeface="Arial" panose="020B0604020202020204" pitchFamily="34" charset="0"/>
              <a:buChar char="•"/>
            </a:pPr>
            <a:r>
              <a:rPr lang="en-US" sz="2000" dirty="0" smtClean="0"/>
              <a:t>Health </a:t>
            </a:r>
            <a:r>
              <a:rPr lang="en-US" sz="2000" dirty="0"/>
              <a:t>records are created by health professionals (e.g., doctors, nurses, dentists, psychiatrists) and facilities (e.g., clinics, hospitals) who provide you care. Your records contain health information they have collected and </a:t>
            </a:r>
            <a:r>
              <a:rPr lang="en-US" sz="2000" dirty="0" smtClean="0"/>
              <a:t>stored, such as:</a:t>
            </a:r>
          </a:p>
          <a:p>
            <a:pPr marL="800100" lvl="1" indent="-342900">
              <a:buFont typeface="Arial" panose="020B0604020202020204" pitchFamily="34" charset="0"/>
              <a:buChar char="•"/>
            </a:pPr>
            <a:r>
              <a:rPr lang="en-US" sz="2000" dirty="0" smtClean="0"/>
              <a:t>information </a:t>
            </a:r>
            <a:r>
              <a:rPr lang="en-US" sz="2000" dirty="0"/>
              <a:t>about your physical or mental </a:t>
            </a:r>
            <a:r>
              <a:rPr lang="en-US" sz="2000" dirty="0" smtClean="0"/>
              <a:t>health</a:t>
            </a:r>
          </a:p>
          <a:p>
            <a:pPr marL="800100" lvl="1" indent="-342900">
              <a:buFont typeface="Arial" panose="020B0604020202020204" pitchFamily="34" charset="0"/>
              <a:buChar char="•"/>
            </a:pPr>
            <a:r>
              <a:rPr lang="en-US" sz="2000" dirty="0" smtClean="0"/>
              <a:t>your </a:t>
            </a:r>
            <a:r>
              <a:rPr lang="en-US" sz="2000" dirty="0"/>
              <a:t>family health </a:t>
            </a:r>
            <a:r>
              <a:rPr lang="en-US" sz="2000" dirty="0" smtClean="0"/>
              <a:t>history </a:t>
            </a:r>
          </a:p>
          <a:p>
            <a:pPr marL="800100" lvl="1" indent="-342900">
              <a:buFont typeface="Arial" panose="020B0604020202020204" pitchFamily="34" charset="0"/>
              <a:buChar char="•"/>
            </a:pPr>
            <a:r>
              <a:rPr lang="en-US" sz="2000" dirty="0" smtClean="0"/>
              <a:t>test results </a:t>
            </a:r>
          </a:p>
          <a:p>
            <a:pPr marL="800100" lvl="1" indent="-342900">
              <a:buFont typeface="Arial" panose="020B0604020202020204" pitchFamily="34" charset="0"/>
              <a:buChar char="•"/>
            </a:pPr>
            <a:r>
              <a:rPr lang="en-US" sz="2000" dirty="0" smtClean="0"/>
              <a:t>prescriptions </a:t>
            </a:r>
          </a:p>
          <a:p>
            <a:pPr marL="800100" lvl="1" indent="-342900">
              <a:buFont typeface="Arial" panose="020B0604020202020204" pitchFamily="34" charset="0"/>
              <a:buChar char="•"/>
            </a:pPr>
            <a:r>
              <a:rPr lang="en-US" sz="2000" dirty="0" smtClean="0"/>
              <a:t>doctors</a:t>
            </a:r>
            <a:r>
              <a:rPr lang="en-US" sz="2000" dirty="0"/>
              <a:t>’ </a:t>
            </a:r>
            <a:r>
              <a:rPr lang="en-US" sz="2000" dirty="0" smtClean="0"/>
              <a:t>notes </a:t>
            </a:r>
          </a:p>
          <a:p>
            <a:pPr marL="800100" lvl="1" indent="-342900">
              <a:buFont typeface="Arial" panose="020B0604020202020204" pitchFamily="34" charset="0"/>
              <a:buChar char="•"/>
            </a:pPr>
            <a:r>
              <a:rPr lang="en-US" sz="2000" dirty="0" smtClean="0"/>
              <a:t>X-rays </a:t>
            </a:r>
          </a:p>
          <a:p>
            <a:pPr marL="800100" lvl="1" indent="-342900">
              <a:buFont typeface="Arial" panose="020B0604020202020204" pitchFamily="34" charset="0"/>
              <a:buChar char="•"/>
            </a:pPr>
            <a:r>
              <a:rPr lang="en-US" sz="2000" dirty="0" smtClean="0"/>
              <a:t>eligibility </a:t>
            </a:r>
            <a:r>
              <a:rPr lang="en-US" sz="2000" dirty="0"/>
              <a:t>for insurance </a:t>
            </a:r>
            <a:r>
              <a:rPr lang="en-US" sz="2000" dirty="0" smtClean="0"/>
              <a:t>coverage </a:t>
            </a:r>
            <a:endParaRPr lang="en-US" sz="2000" dirty="0"/>
          </a:p>
          <a:p>
            <a:r>
              <a:rPr lang="en-US" sz="2000" dirty="0"/>
              <a:t> </a:t>
            </a:r>
          </a:p>
          <a:p>
            <a:pPr marL="342900" indent="-342900">
              <a:buFont typeface="Arial" panose="020B0604020202020204" pitchFamily="34" charset="0"/>
              <a:buChar char="•"/>
            </a:pPr>
            <a:r>
              <a:rPr lang="en-US" sz="2000" dirty="0"/>
              <a:t>With the development of new technologies, your </a:t>
            </a:r>
            <a:r>
              <a:rPr lang="en-US" sz="2000" dirty="0" smtClean="0"/>
              <a:t>records are </a:t>
            </a:r>
            <a:r>
              <a:rPr lang="en-US" sz="2000" dirty="0"/>
              <a:t>now </a:t>
            </a:r>
            <a:r>
              <a:rPr lang="en-US" sz="2000" dirty="0" smtClean="0"/>
              <a:t>usually stored electronically.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8" name="Round Diagonal Corner Rectangle 7"/>
          <p:cNvSpPr/>
          <p:nvPr/>
        </p:nvSpPr>
        <p:spPr>
          <a:xfrm flipV="1">
            <a:off x="0" y="228599"/>
            <a:ext cx="7162800" cy="845641"/>
          </a:xfrm>
          <a:prstGeom prst="round2Diag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04800" y="304800"/>
            <a:ext cx="6934200" cy="430887"/>
          </a:xfrm>
          <a:prstGeom prst="rect">
            <a:avLst/>
          </a:prstGeom>
          <a:noFill/>
        </p:spPr>
        <p:txBody>
          <a:bodyPr wrap="square" rtlCol="0">
            <a:spAutoFit/>
          </a:bodyPr>
          <a:lstStyle/>
          <a:p>
            <a:r>
              <a:rPr lang="en-US" sz="2200" b="1" dirty="0">
                <a:solidFill>
                  <a:schemeClr val="bg1"/>
                </a:solidFill>
              </a:rPr>
              <a:t>2</a:t>
            </a:r>
            <a:r>
              <a:rPr lang="en-US" sz="2200" b="1" dirty="0">
                <a:solidFill>
                  <a:srgbClr val="FFFFFF"/>
                </a:solidFill>
              </a:rPr>
              <a:t>. </a:t>
            </a:r>
            <a:r>
              <a:rPr lang="en-CA" sz="2200" b="1" dirty="0" smtClean="0">
                <a:solidFill>
                  <a:srgbClr val="FFFFFF"/>
                </a:solidFill>
              </a:rPr>
              <a:t>Is the confidentiality of my health records protected?</a:t>
            </a:r>
            <a:r>
              <a:rPr lang="en-US" sz="2200" dirty="0" smtClean="0">
                <a:solidFill>
                  <a:srgbClr val="FFFFFF"/>
                </a:solidFill>
              </a:rPr>
              <a:t> </a:t>
            </a:r>
            <a:endParaRPr lang="en-US" sz="2200" b="1" dirty="0">
              <a:solidFill>
                <a:srgbClr val="FFFFFF"/>
              </a:solidFill>
            </a:endParaRPr>
          </a:p>
        </p:txBody>
      </p:sp>
      <p:sp>
        <p:nvSpPr>
          <p:cNvPr id="11" name="TextBox 10"/>
          <p:cNvSpPr txBox="1"/>
          <p:nvPr/>
        </p:nvSpPr>
        <p:spPr>
          <a:xfrm>
            <a:off x="0" y="704909"/>
            <a:ext cx="8763000" cy="738664"/>
          </a:xfrm>
          <a:prstGeom prst="rect">
            <a:avLst/>
          </a:prstGeom>
          <a:noFill/>
        </p:spPr>
        <p:txBody>
          <a:bodyPr wrap="square" rtlCol="0">
            <a:spAutoFit/>
          </a:bodyPr>
          <a:lstStyle/>
          <a:p>
            <a:r>
              <a:rPr lang="en-CA" sz="1400" smtClean="0"/>
              <a:t> </a:t>
            </a:r>
            <a:endParaRPr lang="en-US" sz="1400" smtClean="0"/>
          </a:p>
          <a:p>
            <a:endParaRPr lang="en-US" sz="1400" smtClean="0"/>
          </a:p>
          <a:p>
            <a:r>
              <a:rPr lang="en-CA" sz="1400" smtClean="0"/>
              <a:t> </a:t>
            </a:r>
            <a:endParaRPr lang="en-US" sz="1400" dirty="0"/>
          </a:p>
        </p:txBody>
      </p:sp>
      <p:sp>
        <p:nvSpPr>
          <p:cNvPr id="13" name="TextBox 12"/>
          <p:cNvSpPr txBox="1"/>
          <p:nvPr/>
        </p:nvSpPr>
        <p:spPr>
          <a:xfrm>
            <a:off x="228600" y="3733800"/>
            <a:ext cx="6553200" cy="400110"/>
          </a:xfrm>
          <a:prstGeom prst="rect">
            <a:avLst/>
          </a:prstGeom>
          <a:noFill/>
        </p:spPr>
        <p:txBody>
          <a:bodyPr wrap="square" rtlCol="0">
            <a:spAutoFit/>
          </a:bodyPr>
          <a:lstStyle/>
          <a:p>
            <a:r>
              <a:rPr lang="en-US" sz="2000" b="1" dirty="0" smtClean="0">
                <a:solidFill>
                  <a:schemeClr val="bg1"/>
                </a:solidFill>
              </a:rPr>
              <a:t>1. Do I have to tell my employer that I have HIV?</a:t>
            </a:r>
          </a:p>
        </p:txBody>
      </p:sp>
      <p:sp>
        <p:nvSpPr>
          <p:cNvPr id="15" name="TextBox 14"/>
          <p:cNvSpPr txBox="1"/>
          <p:nvPr/>
        </p:nvSpPr>
        <p:spPr>
          <a:xfrm>
            <a:off x="127000" y="1295399"/>
            <a:ext cx="8763000" cy="4093428"/>
          </a:xfrm>
          <a:prstGeom prst="rect">
            <a:avLst/>
          </a:prstGeom>
          <a:noFill/>
        </p:spPr>
        <p:txBody>
          <a:bodyPr wrap="square" rtlCol="0">
            <a:spAutoFit/>
          </a:bodyPr>
          <a:lstStyle/>
          <a:p>
            <a:pPr marL="342900" indent="-342900">
              <a:buFont typeface="Arial" panose="020B0604020202020204" pitchFamily="34" charset="0"/>
              <a:buChar char="•"/>
            </a:pPr>
            <a:r>
              <a:rPr lang="en-US" sz="2000" dirty="0"/>
              <a:t>Health-care professionals and </a:t>
            </a:r>
            <a:r>
              <a:rPr lang="en-US" sz="2000" dirty="0" smtClean="0"/>
              <a:t>facilities </a:t>
            </a:r>
            <a:r>
              <a:rPr lang="en-US" sz="2000" dirty="0"/>
              <a:t>have a legal and ethical obligation to </a:t>
            </a:r>
            <a:r>
              <a:rPr lang="en-US" sz="2000"/>
              <a:t>maintain </a:t>
            </a:r>
            <a:r>
              <a:rPr lang="en-US" sz="2000" smtClean="0"/>
              <a:t>confidentiality.</a:t>
            </a: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They </a:t>
            </a:r>
            <a:r>
              <a:rPr lang="en-US" sz="2000" dirty="0"/>
              <a:t>also have the obligation to keep your information accurate, current and complete, and to protect it from theft, loss or unauthorized use or disclosure</a:t>
            </a:r>
            <a:r>
              <a:rPr lang="en-US" sz="2000" dirty="0" smtClean="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However, the right to privacy and confidentiality is not absolute. T</a:t>
            </a:r>
            <a:r>
              <a:rPr lang="en-US" sz="2000" dirty="0" smtClean="0"/>
              <a:t>here are circumstances </a:t>
            </a:r>
            <a:r>
              <a:rPr lang="en-US" sz="2000" dirty="0"/>
              <a:t>where the law authorizes or requires your personal information to be disclosed without your </a:t>
            </a:r>
            <a:r>
              <a:rPr lang="en-US" sz="2000" dirty="0" smtClean="0"/>
              <a:t>consent.</a:t>
            </a:r>
          </a:p>
          <a:p>
            <a:r>
              <a:rPr lang="en-US" sz="2000" dirty="0" smtClean="0"/>
              <a:t> </a:t>
            </a:r>
          </a:p>
          <a:p>
            <a:pPr marL="342900" indent="-342900">
              <a:buFont typeface="Arial" panose="020B0604020202020204" pitchFamily="34" charset="0"/>
              <a:buChar char="•"/>
            </a:pPr>
            <a:r>
              <a:rPr lang="en-US" sz="2000" dirty="0"/>
              <a:t>Moreover, when your information is included in a centralized database </a:t>
            </a:r>
            <a:r>
              <a:rPr lang="en-US" sz="2000" dirty="0" smtClean="0"/>
              <a:t>(an “Electronic Health Record” or EHR), </a:t>
            </a:r>
            <a:r>
              <a:rPr lang="en-US" sz="2000" dirty="0"/>
              <a:t>your physician can no longer guarantee the confidentiality of that information.</a:t>
            </a:r>
          </a:p>
        </p:txBody>
      </p:sp>
    </p:spTree>
    <p:extLst>
      <p:ext uri="{BB962C8B-B14F-4D97-AF65-F5344CB8AC3E}">
        <p14:creationId xmlns:p14="http://schemas.microsoft.com/office/powerpoint/2010/main" val="996262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8" name="Round Diagonal Corner Rectangle 7"/>
          <p:cNvSpPr/>
          <p:nvPr/>
        </p:nvSpPr>
        <p:spPr>
          <a:xfrm flipV="1">
            <a:off x="38100" y="152400"/>
            <a:ext cx="7162800" cy="1143000"/>
          </a:xfrm>
          <a:prstGeom prst="round2Diag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8600" y="152400"/>
            <a:ext cx="6781800" cy="1723549"/>
          </a:xfrm>
          <a:prstGeom prst="rect">
            <a:avLst/>
          </a:prstGeom>
          <a:noFill/>
        </p:spPr>
        <p:txBody>
          <a:bodyPr wrap="square" rtlCol="0">
            <a:spAutoFit/>
          </a:bodyPr>
          <a:lstStyle/>
          <a:p>
            <a:r>
              <a:rPr lang="en-US" sz="2200" b="1" dirty="0" smtClean="0">
                <a:solidFill>
                  <a:schemeClr val="bg1"/>
                </a:solidFill>
              </a:rPr>
              <a:t>3. </a:t>
            </a:r>
            <a:r>
              <a:rPr lang="en-CA" sz="2200" b="1" dirty="0" smtClean="0">
                <a:solidFill>
                  <a:srgbClr val="FFFFFF"/>
                </a:solidFill>
              </a:rPr>
              <a:t>Is there anything I can do if I don’t want certain information in my health record to be shared with another health professional?</a:t>
            </a:r>
          </a:p>
          <a:p>
            <a:endParaRPr lang="en-US" sz="2200" dirty="0">
              <a:solidFill>
                <a:srgbClr val="FFFFFF"/>
              </a:solidFill>
            </a:endParaRPr>
          </a:p>
          <a:p>
            <a:endParaRPr lang="en-US" b="1" dirty="0" smtClean="0">
              <a:solidFill>
                <a:schemeClr val="bg1"/>
              </a:solidFill>
            </a:endParaRPr>
          </a:p>
        </p:txBody>
      </p:sp>
      <p:sp>
        <p:nvSpPr>
          <p:cNvPr id="11" name="TextBox 10"/>
          <p:cNvSpPr txBox="1"/>
          <p:nvPr/>
        </p:nvSpPr>
        <p:spPr>
          <a:xfrm>
            <a:off x="152400" y="990600"/>
            <a:ext cx="8763000" cy="6247864"/>
          </a:xfrm>
          <a:prstGeom prst="rect">
            <a:avLst/>
          </a:prstGeom>
          <a:noFill/>
        </p:spPr>
        <p:txBody>
          <a:bodyPr wrap="square" rtlCol="0">
            <a:spAutoFit/>
          </a:bodyPr>
          <a:lstStyle/>
          <a:p>
            <a:endParaRPr lang="en-CA" sz="2000" dirty="0" smtClean="0"/>
          </a:p>
          <a:p>
            <a:pPr marL="342900" indent="-342900">
              <a:buFont typeface="Arial" panose="020B0604020202020204" pitchFamily="34" charset="0"/>
              <a:buChar char="•"/>
            </a:pPr>
            <a:endParaRPr lang="en-CA" sz="2000" dirty="0" smtClean="0"/>
          </a:p>
          <a:p>
            <a:pPr marL="342900" indent="-342900">
              <a:buFont typeface="Arial" panose="020B0604020202020204" pitchFamily="34" charset="0"/>
              <a:buChar char="•"/>
            </a:pPr>
            <a:r>
              <a:rPr lang="en-CA" sz="2000" dirty="0" smtClean="0"/>
              <a:t>Generally, your health information can only be disclosed with your consent.  Health professionals are often entitled to presume that you have consented to the sharing of your health information with other health professionals involved in your care (i.e., within the “circle of care”).</a:t>
            </a:r>
          </a:p>
          <a:p>
            <a:pPr marL="342900" indent="-342900">
              <a:buFont typeface="Arial" panose="020B0604020202020204" pitchFamily="34" charset="0"/>
              <a:buChar char="•"/>
            </a:pPr>
            <a:endParaRPr lang="en-CA" sz="2000" dirty="0"/>
          </a:p>
          <a:p>
            <a:pPr marL="342900" indent="-342900">
              <a:buFont typeface="Arial" panose="020B0604020202020204" pitchFamily="34" charset="0"/>
              <a:buChar char="•"/>
            </a:pPr>
            <a:r>
              <a:rPr lang="en-CA" sz="2000" dirty="0" smtClean="0"/>
              <a:t>In most cases, there is a procedure to follow if you do </a:t>
            </a:r>
            <a:r>
              <a:rPr lang="en-CA" sz="2000" i="1" dirty="0" smtClean="0"/>
              <a:t>not</a:t>
            </a:r>
            <a:r>
              <a:rPr lang="en-CA" sz="2000" dirty="0" smtClean="0"/>
              <a:t> want your health information to be shared with other health-care professionals (e.g., forms to fill out).</a:t>
            </a:r>
          </a:p>
          <a:p>
            <a:pPr marL="342900" indent="-342900">
              <a:buFont typeface="Arial" panose="020B0604020202020204" pitchFamily="34" charset="0"/>
              <a:buChar char="•"/>
            </a:pPr>
            <a:endParaRPr lang="en-CA" sz="2000" dirty="0"/>
          </a:p>
          <a:p>
            <a:pPr marL="342900" indent="-342900">
              <a:buFont typeface="Arial" panose="020B0604020202020204" pitchFamily="34" charset="0"/>
              <a:buChar char="•"/>
            </a:pPr>
            <a:r>
              <a:rPr lang="en-CA" sz="2000" dirty="0" smtClean="0"/>
              <a:t>In limited circumstances, the law may permit or require the disclosure of your health information without your consent, for example:</a:t>
            </a:r>
          </a:p>
          <a:p>
            <a:pPr marL="800100" lvl="1" indent="-342900">
              <a:buFont typeface="Arial" panose="020B0604020202020204" pitchFamily="34" charset="0"/>
              <a:buChar char="•"/>
            </a:pPr>
            <a:r>
              <a:rPr lang="en-CA" sz="2000" dirty="0"/>
              <a:t>t</a:t>
            </a:r>
            <a:r>
              <a:rPr lang="en-CA" sz="2000" dirty="0" smtClean="0"/>
              <a:t>o prevent harm</a:t>
            </a:r>
          </a:p>
          <a:p>
            <a:pPr marL="800100" lvl="1" indent="-342900">
              <a:buFont typeface="Arial" panose="020B0604020202020204" pitchFamily="34" charset="0"/>
              <a:buChar char="•"/>
            </a:pPr>
            <a:r>
              <a:rPr lang="en-CA" sz="2000" dirty="0"/>
              <a:t>t</a:t>
            </a:r>
            <a:r>
              <a:rPr lang="en-CA" sz="2000" dirty="0" smtClean="0"/>
              <a:t>o protect public health</a:t>
            </a:r>
          </a:p>
          <a:p>
            <a:pPr marL="800100" lvl="1" indent="-342900">
              <a:buFont typeface="Arial" panose="020B0604020202020204" pitchFamily="34" charset="0"/>
              <a:buChar char="•"/>
            </a:pPr>
            <a:r>
              <a:rPr lang="en-CA" sz="2000" dirty="0" smtClean="0"/>
              <a:t>to </a:t>
            </a:r>
            <a:r>
              <a:rPr lang="en-CA" sz="2000" dirty="0" smtClean="0"/>
              <a:t>comply with a court order </a:t>
            </a:r>
          </a:p>
          <a:p>
            <a:endParaRPr lang="en-CA" sz="2000" dirty="0" smtClean="0"/>
          </a:p>
          <a:p>
            <a:endParaRPr lang="en-CA" sz="2000" dirty="0" smtClean="0"/>
          </a:p>
          <a:p>
            <a:endParaRPr lang="en-CA" sz="2000" dirty="0" smtClean="0"/>
          </a:p>
          <a:p>
            <a:endParaRPr lang="en-CA"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8" name="Round Diagonal Corner Rectangle 7"/>
          <p:cNvSpPr/>
          <p:nvPr/>
        </p:nvSpPr>
        <p:spPr>
          <a:xfrm flipV="1">
            <a:off x="0" y="152400"/>
            <a:ext cx="7162800" cy="1103194"/>
          </a:xfrm>
          <a:prstGeom prst="round2Diag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8600" y="152400"/>
            <a:ext cx="6781800" cy="769441"/>
          </a:xfrm>
          <a:prstGeom prst="rect">
            <a:avLst/>
          </a:prstGeom>
          <a:noFill/>
        </p:spPr>
        <p:txBody>
          <a:bodyPr wrap="square" rtlCol="0">
            <a:spAutoFit/>
          </a:bodyPr>
          <a:lstStyle/>
          <a:p>
            <a:r>
              <a:rPr lang="en-US" sz="2200" b="1" dirty="0">
                <a:solidFill>
                  <a:schemeClr val="bg1"/>
                </a:solidFill>
              </a:rPr>
              <a:t>4. </a:t>
            </a:r>
            <a:r>
              <a:rPr lang="en-CA" sz="2200" b="1" dirty="0" smtClean="0">
                <a:solidFill>
                  <a:srgbClr val="FFFFFF"/>
                </a:solidFill>
              </a:rPr>
              <a:t>In what circumstances can a health-care professional share my health information </a:t>
            </a:r>
            <a:r>
              <a:rPr lang="en-CA" sz="2200" b="1" i="1" dirty="0" smtClean="0">
                <a:solidFill>
                  <a:srgbClr val="FFFFFF"/>
                </a:solidFill>
              </a:rPr>
              <a:t>without</a:t>
            </a:r>
            <a:r>
              <a:rPr lang="en-CA" sz="2200" b="1" dirty="0" smtClean="0">
                <a:solidFill>
                  <a:srgbClr val="FFFFFF"/>
                </a:solidFill>
              </a:rPr>
              <a:t> my consent?</a:t>
            </a:r>
            <a:endParaRPr lang="en-US" sz="2200" dirty="0">
              <a:solidFill>
                <a:srgbClr val="FFFFFF"/>
              </a:solidFill>
            </a:endParaRPr>
          </a:p>
        </p:txBody>
      </p:sp>
      <p:sp>
        <p:nvSpPr>
          <p:cNvPr id="11" name="TextBox 10"/>
          <p:cNvSpPr txBox="1"/>
          <p:nvPr/>
        </p:nvSpPr>
        <p:spPr>
          <a:xfrm>
            <a:off x="152400" y="973098"/>
            <a:ext cx="8763000" cy="5232202"/>
          </a:xfrm>
          <a:prstGeom prst="rect">
            <a:avLst/>
          </a:prstGeom>
          <a:noFill/>
        </p:spPr>
        <p:txBody>
          <a:bodyPr wrap="square" rtlCol="0">
            <a:spAutoFit/>
          </a:bodyPr>
          <a:lstStyle/>
          <a:p>
            <a:pPr marL="342900" indent="-342900">
              <a:buFont typeface="Arial" panose="020B0604020202020204" pitchFamily="34" charset="0"/>
              <a:buChar char="•"/>
            </a:pPr>
            <a:endParaRPr lang="en-CA" sz="2000" dirty="0" smtClean="0"/>
          </a:p>
          <a:p>
            <a:pPr marL="342900" indent="-342900">
              <a:buFont typeface="Arial" panose="020B0604020202020204" pitchFamily="34" charset="0"/>
              <a:buChar char="•"/>
            </a:pPr>
            <a:endParaRPr lang="en-CA" sz="2000" dirty="0" smtClean="0"/>
          </a:p>
          <a:p>
            <a:pPr marL="342900" indent="-342900">
              <a:buFont typeface="Arial" panose="020B0604020202020204" pitchFamily="34" charset="0"/>
              <a:buChar char="•"/>
            </a:pPr>
            <a:r>
              <a:rPr lang="en-CA" sz="2000" dirty="0" smtClean="0"/>
              <a:t>Legislation varies from one province/territory to another, but here are some example of situations where disclosure of personal health information may occur without your consent:</a:t>
            </a:r>
          </a:p>
          <a:p>
            <a:pPr marL="800100" lvl="1" indent="-342900">
              <a:buFont typeface="Arial" panose="020B0604020202020204" pitchFamily="34" charset="0"/>
              <a:buChar char="•"/>
            </a:pPr>
            <a:r>
              <a:rPr lang="en-CA" sz="2000" dirty="0"/>
              <a:t>w</a:t>
            </a:r>
            <a:r>
              <a:rPr lang="en-CA" sz="2000" dirty="0" smtClean="0"/>
              <a:t>hen necessary to provide you with appropriate medical care, but you are unable to provide consent</a:t>
            </a:r>
          </a:p>
          <a:p>
            <a:pPr marL="800100" lvl="1" indent="-342900">
              <a:buFont typeface="Arial" panose="020B0604020202020204" pitchFamily="34" charset="0"/>
              <a:buChar char="•"/>
            </a:pPr>
            <a:r>
              <a:rPr lang="en-CA" sz="2000" dirty="0"/>
              <a:t>w</a:t>
            </a:r>
            <a:r>
              <a:rPr lang="en-CA" sz="2000" dirty="0" smtClean="0"/>
              <a:t>hen necessary to prevent an imminent and significant harm or to protect public health</a:t>
            </a:r>
          </a:p>
          <a:p>
            <a:pPr marL="800100" lvl="1" indent="-342900">
              <a:buFont typeface="Arial" panose="020B0604020202020204" pitchFamily="34" charset="0"/>
              <a:buChar char="•"/>
            </a:pPr>
            <a:r>
              <a:rPr lang="en-CA" sz="2000" dirty="0"/>
              <a:t>t</a:t>
            </a:r>
            <a:r>
              <a:rPr lang="en-CA" sz="2000" dirty="0" smtClean="0"/>
              <a:t>o someone legally entitled to make health care decisions for you</a:t>
            </a:r>
          </a:p>
          <a:p>
            <a:pPr marL="800100" lvl="1" indent="-342900">
              <a:buFont typeface="Arial" panose="020B0604020202020204" pitchFamily="34" charset="0"/>
              <a:buChar char="•"/>
            </a:pPr>
            <a:r>
              <a:rPr lang="en-CA" sz="2000" dirty="0"/>
              <a:t>w</a:t>
            </a:r>
            <a:r>
              <a:rPr lang="en-CA" sz="2000" dirty="0" smtClean="0"/>
              <a:t>hen reporting is mandatory to public health authorities</a:t>
            </a:r>
          </a:p>
          <a:p>
            <a:pPr marL="800100" lvl="1" indent="-342900">
              <a:buFont typeface="Arial" panose="020B0604020202020204" pitchFamily="34" charset="0"/>
              <a:buChar char="•"/>
            </a:pPr>
            <a:r>
              <a:rPr lang="en-CA" sz="2000" dirty="0"/>
              <a:t>w</a:t>
            </a:r>
            <a:r>
              <a:rPr lang="en-CA" sz="2000" dirty="0" smtClean="0"/>
              <a:t>hen necessary to verify your eligibility for certain services</a:t>
            </a:r>
          </a:p>
          <a:p>
            <a:pPr marL="800100" lvl="1" indent="-342900">
              <a:buFont typeface="Arial" panose="020B0604020202020204" pitchFamily="34" charset="0"/>
              <a:buChar char="•"/>
            </a:pPr>
            <a:r>
              <a:rPr lang="en-CA" sz="2000" dirty="0"/>
              <a:t>w</a:t>
            </a:r>
            <a:r>
              <a:rPr lang="en-CA" sz="2000" dirty="0" smtClean="0"/>
              <a:t>hen necessary to comply with a warrant or court order</a:t>
            </a:r>
          </a:p>
          <a:p>
            <a:pPr marL="800100" lvl="1" indent="-342900">
              <a:buFont typeface="Arial" panose="020B0604020202020204" pitchFamily="34" charset="0"/>
              <a:buChar char="•"/>
            </a:pPr>
            <a:r>
              <a:rPr lang="en-CA" sz="2000" dirty="0"/>
              <a:t>w</a:t>
            </a:r>
            <a:r>
              <a:rPr lang="en-CA" sz="2000" dirty="0" smtClean="0"/>
              <a:t>hen necessary to inform another person about the circumstances of your death</a:t>
            </a:r>
          </a:p>
          <a:p>
            <a:pPr marL="800100" lvl="1" indent="-342900">
              <a:buFont typeface="Arial" panose="020B0604020202020204" pitchFamily="34" charset="0"/>
              <a:buChar char="•"/>
            </a:pPr>
            <a:r>
              <a:rPr lang="en-CA" sz="2000" dirty="0"/>
              <a:t>f</a:t>
            </a:r>
            <a:r>
              <a:rPr lang="en-CA" sz="2000" dirty="0" smtClean="0"/>
              <a:t>or the purposes of research  </a:t>
            </a:r>
            <a:endParaRPr lang="en-US" sz="2000" dirty="0"/>
          </a:p>
          <a:p>
            <a:pPr marL="285750"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312277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8" name="Round Diagonal Corner Rectangle 7"/>
          <p:cNvSpPr/>
          <p:nvPr/>
        </p:nvSpPr>
        <p:spPr>
          <a:xfrm flipV="1">
            <a:off x="0" y="228600"/>
            <a:ext cx="7162800" cy="685800"/>
          </a:xfrm>
          <a:prstGeom prst="round2Diag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8600" y="152400"/>
            <a:ext cx="6553200" cy="769441"/>
          </a:xfrm>
          <a:prstGeom prst="rect">
            <a:avLst/>
          </a:prstGeom>
          <a:noFill/>
        </p:spPr>
        <p:txBody>
          <a:bodyPr wrap="square" rtlCol="0">
            <a:spAutoFit/>
          </a:bodyPr>
          <a:lstStyle/>
          <a:p>
            <a:r>
              <a:rPr lang="en-US" sz="2200" b="1" dirty="0" smtClean="0">
                <a:solidFill>
                  <a:schemeClr val="bg1"/>
                </a:solidFill>
              </a:rPr>
              <a:t>5. </a:t>
            </a:r>
            <a:r>
              <a:rPr lang="en-CA" sz="2200" b="1" dirty="0" smtClean="0">
                <a:solidFill>
                  <a:srgbClr val="FFFFFF"/>
                </a:solidFill>
              </a:rPr>
              <a:t>Can a health professional share my health information with my family members or friends</a:t>
            </a:r>
            <a:r>
              <a:rPr lang="en-CA" sz="2200" b="1" dirty="0" smtClean="0">
                <a:solidFill>
                  <a:srgbClr val="FFFFFF"/>
                </a:solidFill>
              </a:rPr>
              <a:t>?</a:t>
            </a:r>
          </a:p>
        </p:txBody>
      </p:sp>
      <p:sp>
        <p:nvSpPr>
          <p:cNvPr id="11" name="TextBox 10"/>
          <p:cNvSpPr txBox="1"/>
          <p:nvPr/>
        </p:nvSpPr>
        <p:spPr>
          <a:xfrm>
            <a:off x="152400" y="762000"/>
            <a:ext cx="8763000" cy="5324535"/>
          </a:xfrm>
          <a:prstGeom prst="rect">
            <a:avLst/>
          </a:prstGeom>
          <a:noFill/>
        </p:spPr>
        <p:txBody>
          <a:bodyPr wrap="square" rtlCol="0">
            <a:spAutoFit/>
          </a:bodyPr>
          <a:lstStyle/>
          <a:p>
            <a:endParaRPr lang="en-CA" sz="2000" dirty="0" smtClean="0"/>
          </a:p>
          <a:p>
            <a:pPr marL="342900" indent="-342900">
              <a:buFont typeface="Arial" panose="020B0604020202020204" pitchFamily="34" charset="0"/>
              <a:buChar char="•"/>
            </a:pPr>
            <a:endParaRPr lang="en-CA" sz="2000" dirty="0" smtClean="0"/>
          </a:p>
          <a:p>
            <a:pPr marL="342900" indent="-342900">
              <a:buFont typeface="Arial" panose="020B0604020202020204" pitchFamily="34" charset="0"/>
              <a:buChar char="•"/>
            </a:pPr>
            <a:r>
              <a:rPr lang="en-CA" sz="2000" dirty="0" smtClean="0"/>
              <a:t>Generally, your express consent would be required to provide your health information to someone who is not a health professional involved in your care.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CA" sz="2000" dirty="0" smtClean="0"/>
              <a:t>Sometimes however, there are exceptions for family and friends.  </a:t>
            </a:r>
          </a:p>
          <a:p>
            <a:pPr marL="342900" indent="-342900">
              <a:buFont typeface="Arial" panose="020B0604020202020204" pitchFamily="34" charset="0"/>
              <a:buChar char="•"/>
            </a:pPr>
            <a:endParaRPr lang="en-CA" sz="2000" dirty="0"/>
          </a:p>
          <a:p>
            <a:pPr marL="342900" indent="-342900">
              <a:buFont typeface="Arial" panose="020B0604020202020204" pitchFamily="34" charset="0"/>
              <a:buChar char="•"/>
            </a:pPr>
            <a:r>
              <a:rPr lang="en-CA" sz="2000" dirty="0" smtClean="0"/>
              <a:t>Legislation varies from one province/territory to another. The law usually allows health professionals to release information about your physical presence in the facility (e.g., that you have been admitted to the hospital) and your general condition to family and close friends.  </a:t>
            </a:r>
          </a:p>
          <a:p>
            <a:pPr marL="342900" indent="-342900">
              <a:buFont typeface="Arial" panose="020B0604020202020204" pitchFamily="34" charset="0"/>
              <a:buChar char="•"/>
            </a:pPr>
            <a:endParaRPr lang="en-CA" sz="2000" dirty="0"/>
          </a:p>
          <a:p>
            <a:pPr marL="342900" indent="-342900">
              <a:buFont typeface="Arial" panose="020B0604020202020204" pitchFamily="34" charset="0"/>
              <a:buChar char="•"/>
            </a:pPr>
            <a:r>
              <a:rPr lang="en-CA" sz="2000" dirty="0" smtClean="0"/>
              <a:t>In Québec, health professionals can not release any information about your health to your family members without your permission.</a:t>
            </a:r>
          </a:p>
          <a:p>
            <a:pPr marL="342900" indent="-342900">
              <a:buFont typeface="Arial" panose="020B0604020202020204" pitchFamily="34" charset="0"/>
              <a:buChar char="•"/>
            </a:pPr>
            <a:endParaRPr lang="en-CA" sz="2000" dirty="0"/>
          </a:p>
          <a:p>
            <a:pPr marL="342900" indent="-342900">
              <a:buFont typeface="Arial" panose="020B0604020202020204" pitchFamily="34" charset="0"/>
              <a:buChar char="•"/>
            </a:pPr>
            <a:r>
              <a:rPr lang="en-CA" sz="2000" dirty="0" smtClean="0"/>
              <a:t>In every province/territory, a health professional can disclose your personal health information if necessary to prevent an imminent risk of harm.</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8" name="Round Diagonal Corner Rectangle 7"/>
          <p:cNvSpPr/>
          <p:nvPr/>
        </p:nvSpPr>
        <p:spPr>
          <a:xfrm flipV="1">
            <a:off x="0" y="228598"/>
            <a:ext cx="7162800" cy="533401"/>
          </a:xfrm>
          <a:prstGeom prst="round2Diag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8600" y="152400"/>
            <a:ext cx="6553200" cy="430887"/>
          </a:xfrm>
          <a:prstGeom prst="rect">
            <a:avLst/>
          </a:prstGeom>
          <a:noFill/>
        </p:spPr>
        <p:txBody>
          <a:bodyPr wrap="square" rtlCol="0">
            <a:spAutoFit/>
          </a:bodyPr>
          <a:lstStyle/>
          <a:p>
            <a:r>
              <a:rPr lang="en-US" sz="2200" b="1" dirty="0">
                <a:solidFill>
                  <a:schemeClr val="bg1"/>
                </a:solidFill>
              </a:rPr>
              <a:t>6. </a:t>
            </a:r>
            <a:r>
              <a:rPr lang="en-CA" sz="2200" b="1" dirty="0" smtClean="0">
                <a:solidFill>
                  <a:schemeClr val="bg1"/>
                </a:solidFill>
              </a:rPr>
              <a:t>Can I access my health records?</a:t>
            </a:r>
            <a:endParaRPr lang="en-US" sz="2200" dirty="0">
              <a:solidFill>
                <a:schemeClr val="bg1"/>
              </a:solidFill>
            </a:endParaRPr>
          </a:p>
        </p:txBody>
      </p:sp>
      <p:sp>
        <p:nvSpPr>
          <p:cNvPr id="11" name="TextBox 10"/>
          <p:cNvSpPr txBox="1"/>
          <p:nvPr/>
        </p:nvSpPr>
        <p:spPr>
          <a:xfrm>
            <a:off x="152400" y="762000"/>
            <a:ext cx="8763000" cy="3077766"/>
          </a:xfrm>
          <a:prstGeom prst="rect">
            <a:avLst/>
          </a:prstGeom>
          <a:noFill/>
        </p:spPr>
        <p:txBody>
          <a:bodyPr wrap="square" rtlCol="0">
            <a:spAutoFit/>
          </a:bodyPr>
          <a:lstStyle/>
          <a:p>
            <a:endParaRPr lang="en-CA" sz="1400" dirty="0" smtClean="0"/>
          </a:p>
          <a:p>
            <a:pPr marL="285750" indent="-285750">
              <a:buFont typeface="Arial" panose="020B0604020202020204" pitchFamily="34" charset="0"/>
              <a:buChar char="•"/>
            </a:pPr>
            <a:r>
              <a:rPr lang="en-CA" sz="2000" dirty="0" smtClean="0"/>
              <a:t>You have the right to request to see your medical information, and health professionals must assist you and respond to your request without delay.  </a:t>
            </a:r>
          </a:p>
          <a:p>
            <a:pPr marL="285750" indent="-285750">
              <a:buFont typeface="Arial" panose="020B0604020202020204" pitchFamily="34" charset="0"/>
              <a:buChar char="•"/>
            </a:pPr>
            <a:endParaRPr lang="en-CA" sz="2000" dirty="0"/>
          </a:p>
          <a:p>
            <a:pPr marL="285750" indent="-285750">
              <a:buFont typeface="Arial" panose="020B0604020202020204" pitchFamily="34" charset="0"/>
              <a:buChar char="•"/>
            </a:pPr>
            <a:r>
              <a:rPr lang="en-CA" sz="2000" dirty="0" smtClean="0"/>
              <a:t>You might need to make your request in writing or complete a form.</a:t>
            </a:r>
          </a:p>
          <a:p>
            <a:pPr marL="285750" indent="-285750">
              <a:buFont typeface="Arial" panose="020B0604020202020204" pitchFamily="34" charset="0"/>
              <a:buChar char="•"/>
            </a:pPr>
            <a:endParaRPr lang="en-CA" sz="2000" dirty="0"/>
          </a:p>
          <a:p>
            <a:pPr marL="285750" indent="-285750">
              <a:buFont typeface="Arial" panose="020B0604020202020204" pitchFamily="34" charset="0"/>
              <a:buChar char="•"/>
            </a:pPr>
            <a:r>
              <a:rPr lang="en-CA" sz="2000" dirty="0" smtClean="0"/>
              <a:t>In rare circumstances, a health professional or facility could refuse access to certain information in your record (e.g., if it would reveal confidential information about another person). In such circumstances, you must be told why your request has been refused.    </a:t>
            </a:r>
            <a:endParaRPr lang="en-CA" sz="2000" dirty="0"/>
          </a:p>
        </p:txBody>
      </p:sp>
    </p:spTree>
    <p:extLst>
      <p:ext uri="{BB962C8B-B14F-4D97-AF65-F5344CB8AC3E}">
        <p14:creationId xmlns:p14="http://schemas.microsoft.com/office/powerpoint/2010/main" val="1837288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solidFill>
            <a:srgbClr val="C8F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Black.jpg"/>
          <p:cNvPicPr>
            <a:picLocks noChangeAspect="1"/>
          </p:cNvPicPr>
          <p:nvPr/>
        </p:nvPicPr>
        <p:blipFill>
          <a:blip r:embed="rId3" cstate="print"/>
          <a:srcRect t="2041" r="2238"/>
          <a:stretch>
            <a:fillRect/>
          </a:stretch>
        </p:blipFill>
        <p:spPr>
          <a:xfrm>
            <a:off x="8229600" y="5943600"/>
            <a:ext cx="914400" cy="914400"/>
          </a:xfrm>
          <a:prstGeom prst="rect">
            <a:avLst/>
          </a:prstGeom>
        </p:spPr>
      </p:pic>
      <p:sp>
        <p:nvSpPr>
          <p:cNvPr id="26" name="TextBox 25"/>
          <p:cNvSpPr txBox="1"/>
          <p:nvPr/>
        </p:nvSpPr>
        <p:spPr>
          <a:xfrm>
            <a:off x="0" y="6596390"/>
            <a:ext cx="3505200" cy="261610"/>
          </a:xfrm>
          <a:prstGeom prst="rect">
            <a:avLst/>
          </a:prstGeom>
          <a:noFill/>
        </p:spPr>
        <p:txBody>
          <a:bodyPr wrap="square" rtlCol="0">
            <a:spAutoFit/>
          </a:bodyPr>
          <a:lstStyle/>
          <a:p>
            <a:r>
              <a:rPr lang="en-US" sz="1100" dirty="0" smtClean="0">
                <a:solidFill>
                  <a:schemeClr val="tx1">
                    <a:lumMod val="85000"/>
                    <a:lumOff val="15000"/>
                  </a:schemeClr>
                </a:solidFill>
              </a:rPr>
              <a:t>© Canadian HIV/AIDS Legal Network, 2014</a:t>
            </a:r>
            <a:endParaRPr lang="en-US" sz="1100" dirty="0">
              <a:solidFill>
                <a:schemeClr val="tx1">
                  <a:lumMod val="85000"/>
                  <a:lumOff val="15000"/>
                </a:schemeClr>
              </a:solidFill>
            </a:endParaRPr>
          </a:p>
        </p:txBody>
      </p:sp>
      <p:sp>
        <p:nvSpPr>
          <p:cNvPr id="27" name="TextBox 26"/>
          <p:cNvSpPr txBox="1"/>
          <p:nvPr/>
        </p:nvSpPr>
        <p:spPr>
          <a:xfrm>
            <a:off x="0" y="6400800"/>
            <a:ext cx="2362200" cy="307777"/>
          </a:xfrm>
          <a:prstGeom prst="rect">
            <a:avLst/>
          </a:prstGeom>
          <a:noFill/>
        </p:spPr>
        <p:txBody>
          <a:bodyPr wrap="square" rtlCol="0">
            <a:spAutoFit/>
          </a:bodyPr>
          <a:lstStyle/>
          <a:p>
            <a:r>
              <a:rPr lang="en-US" sz="1400" b="1" dirty="0" smtClean="0">
                <a:solidFill>
                  <a:schemeClr val="tx1">
                    <a:lumMod val="85000"/>
                    <a:lumOff val="15000"/>
                  </a:schemeClr>
                </a:solidFill>
              </a:rPr>
              <a:t>www.aidslaw.ca</a:t>
            </a:r>
            <a:endParaRPr lang="en-US" sz="1400" b="1" dirty="0">
              <a:solidFill>
                <a:schemeClr val="tx1">
                  <a:lumMod val="85000"/>
                  <a:lumOff val="15000"/>
                </a:schemeClr>
              </a:solidFill>
            </a:endParaRPr>
          </a:p>
        </p:txBody>
      </p:sp>
      <p:sp>
        <p:nvSpPr>
          <p:cNvPr id="8" name="Round Diagonal Corner Rectangle 7"/>
          <p:cNvSpPr/>
          <p:nvPr/>
        </p:nvSpPr>
        <p:spPr>
          <a:xfrm flipV="1">
            <a:off x="0" y="228600"/>
            <a:ext cx="7162800" cy="533400"/>
          </a:xfrm>
          <a:prstGeom prst="round2DiagRect">
            <a:avLst/>
          </a:prstGeom>
          <a:solidFill>
            <a:srgbClr val="575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8600" y="304800"/>
            <a:ext cx="6553200" cy="430887"/>
          </a:xfrm>
          <a:prstGeom prst="rect">
            <a:avLst/>
          </a:prstGeom>
          <a:noFill/>
        </p:spPr>
        <p:txBody>
          <a:bodyPr wrap="square" rtlCol="0">
            <a:spAutoFit/>
          </a:bodyPr>
          <a:lstStyle/>
          <a:p>
            <a:r>
              <a:rPr lang="en-US" sz="2200" b="1" dirty="0" smtClean="0">
                <a:solidFill>
                  <a:schemeClr val="bg1"/>
                </a:solidFill>
              </a:rPr>
              <a:t>7. </a:t>
            </a:r>
            <a:r>
              <a:rPr lang="en-CA" sz="2200" b="1" dirty="0" smtClean="0">
                <a:solidFill>
                  <a:srgbClr val="FFFFFF"/>
                </a:solidFill>
              </a:rPr>
              <a:t>Can I make changes to my medical record?</a:t>
            </a:r>
            <a:endParaRPr lang="en-US" sz="2200" dirty="0">
              <a:solidFill>
                <a:srgbClr val="FFFFFF"/>
              </a:solidFill>
            </a:endParaRPr>
          </a:p>
        </p:txBody>
      </p:sp>
      <p:sp>
        <p:nvSpPr>
          <p:cNvPr id="11" name="TextBox 10"/>
          <p:cNvSpPr txBox="1"/>
          <p:nvPr/>
        </p:nvSpPr>
        <p:spPr>
          <a:xfrm>
            <a:off x="152400" y="762000"/>
            <a:ext cx="8763000" cy="1631216"/>
          </a:xfrm>
          <a:prstGeom prst="rect">
            <a:avLst/>
          </a:prstGeom>
          <a:noFill/>
        </p:spPr>
        <p:txBody>
          <a:bodyPr wrap="square" rtlCol="0">
            <a:spAutoFit/>
          </a:bodyPr>
          <a:lstStyle/>
          <a:p>
            <a:pPr marL="342900" indent="-342900">
              <a:buFont typeface="Arial" panose="020B0604020202020204" pitchFamily="34" charset="0"/>
              <a:buChar char="•"/>
            </a:pPr>
            <a:endParaRPr lang="en-CA" sz="2000" dirty="0" smtClean="0"/>
          </a:p>
          <a:p>
            <a:pPr marL="342900" indent="-342900">
              <a:buFont typeface="Arial" panose="020B0604020202020204" pitchFamily="34" charset="0"/>
              <a:buChar char="•"/>
            </a:pPr>
            <a:r>
              <a:rPr lang="en-CA" sz="2000" dirty="0" smtClean="0"/>
              <a:t>You can not make changes yourself, but you can request that a health professional correct or complete inaccurate information.  </a:t>
            </a:r>
            <a:r>
              <a:rPr lang="en-CA" sz="2000" dirty="0"/>
              <a:t> </a:t>
            </a:r>
            <a:endParaRPr lang="en-CA" sz="2000" dirty="0" smtClean="0"/>
          </a:p>
          <a:p>
            <a:pPr marL="342900" indent="-342900">
              <a:buFont typeface="Arial" panose="020B0604020202020204" pitchFamily="34" charset="0"/>
              <a:buChar char="•"/>
            </a:pPr>
            <a:endParaRPr lang="en-CA" sz="2000" dirty="0"/>
          </a:p>
          <a:p>
            <a:pPr marL="342900" indent="-342900">
              <a:buFont typeface="Arial" panose="020B0604020202020204" pitchFamily="34" charset="0"/>
              <a:buChar char="•"/>
            </a:pPr>
            <a:r>
              <a:rPr lang="en-CA" sz="2000" dirty="0" smtClean="0"/>
              <a:t>You may have to make your request in writing.</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891</TotalTime>
  <Words>1791</Words>
  <Application>Microsoft Office PowerPoint</Application>
  <PresentationFormat>On-screen Show (4:3)</PresentationFormat>
  <Paragraphs>228</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Kiran</dc:creator>
  <cp:lastModifiedBy>Sandra Ka Hon Chu</cp:lastModifiedBy>
  <cp:revision>89</cp:revision>
  <dcterms:created xsi:type="dcterms:W3CDTF">2014-03-17T18:43:36Z</dcterms:created>
  <dcterms:modified xsi:type="dcterms:W3CDTF">2014-06-18T13:44:59Z</dcterms:modified>
</cp:coreProperties>
</file>